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2" autoAdjust="0"/>
    <p:restoredTop sz="95192" autoAdjust="0"/>
  </p:normalViewPr>
  <p:slideViewPr>
    <p:cSldViewPr>
      <p:cViewPr varScale="1">
        <p:scale>
          <a:sx n="82" d="100"/>
          <a:sy n="82" d="100"/>
        </p:scale>
        <p:origin x="1068" y="84"/>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10/23/2017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10/23/2017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927628"/>
          </a:xfrm>
        </p:spPr>
        <p:txBody>
          <a:bodyPr anchor="t"/>
          <a:lstStyle/>
          <a:p>
            <a:endParaRPr lang="en-US" dirty="0"/>
          </a:p>
        </p:txBody>
      </p:sp>
      <p:sp>
        <p:nvSpPr>
          <p:cNvPr id="7" name="Text Placeholder 6"/>
          <p:cNvSpPr>
            <a:spLocks noGrp="1"/>
          </p:cNvSpPr>
          <p:nvPr>
            <p:ph type="body" sz="quarter" idx="13"/>
          </p:nvPr>
        </p:nvSpPr>
        <p:spPr>
          <a:xfrm>
            <a:off x="457200" y="121920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endParaRPr lang="en-US" dirty="0"/>
          </a:p>
        </p:txBody>
      </p:sp>
      <p:sp>
        <p:nvSpPr>
          <p:cNvPr id="9" name="Text Placeholder 8"/>
          <p:cNvSpPr>
            <a:spLocks noGrp="1"/>
          </p:cNvSpPr>
          <p:nvPr>
            <p:ph type="body" sz="quarter" idx="14" hasCustomPrompt="1"/>
          </p:nvPr>
        </p:nvSpPr>
        <p:spPr>
          <a:xfrm>
            <a:off x="5029200" y="1752600"/>
            <a:ext cx="3657600" cy="1447800"/>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4246" y="1752600"/>
            <a:ext cx="3452954" cy="4419600"/>
          </a:xfrm>
          <a:prstGeom prst="rect">
            <a:avLst/>
          </a:prstGeom>
        </p:spPr>
      </p:pic>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10/23/2017</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10/23/2017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9" name="TextBox 8"/>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10/23/2017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10" name="TextBox 9"/>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10/23/2017</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8" name="TextBox 7"/>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panose="020B0604030504040204" pitchFamily="34" charset="0"/>
                <a:ea typeface="Verdana" panose="020B0604030504040204" pitchFamily="34" charset="0"/>
                <a:cs typeface="Verdana" panose="020B0604030504040204" pitchFamily="34" charset="0"/>
              </a:rPr>
              <a:t>Copyright © </a:t>
            </a:r>
            <a:r>
              <a:rPr lang="en-US" altLang="en-US" sz="1200" b="0" dirty="0" smtClean="0">
                <a:latin typeface="Verdana" panose="020B0604030504040204" pitchFamily="34" charset="0"/>
                <a:ea typeface="Verdana" panose="020B0604030504040204" pitchFamily="34" charset="0"/>
                <a:cs typeface="Verdana" panose="020B0604030504040204" pitchFamily="34" charset="0"/>
              </a:rPr>
              <a:t>2018, 2014 </a:t>
            </a:r>
            <a:r>
              <a:rPr lang="en-US" altLang="en-US" sz="1200" b="0" dirty="0">
                <a:latin typeface="Verdana" panose="020B0604030504040204" pitchFamily="34" charset="0"/>
                <a:ea typeface="Verdana" panose="020B0604030504040204" pitchFamily="34" charset="0"/>
                <a:cs typeface="Verdana" panose="020B0604030504040204" pitchFamily="34" charset="0"/>
              </a:rPr>
              <a:t>Pearson Education, Inc. All Rights </a:t>
            </a:r>
            <a:r>
              <a:rPr lang="en-US" altLang="en-US" sz="1200" b="0" dirty="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Introduction to Contemporary Special Education: New Horizons</a:t>
            </a:r>
            <a:endParaRPr lang="en-US" dirty="0"/>
          </a:p>
        </p:txBody>
      </p:sp>
      <p:sp>
        <p:nvSpPr>
          <p:cNvPr id="3" name="Text Placeholder 2"/>
          <p:cNvSpPr>
            <a:spLocks noGrp="1"/>
          </p:cNvSpPr>
          <p:nvPr>
            <p:ph type="body" sz="quarter" idx="13"/>
          </p:nvPr>
        </p:nvSpPr>
        <p:spPr/>
        <p:txBody>
          <a:bodyPr/>
          <a:lstStyle/>
          <a:p>
            <a:r>
              <a:rPr lang="en-US" smtClean="0"/>
              <a:t>Second Edition</a:t>
            </a:r>
            <a:endParaRPr lang="en-US" dirty="0"/>
          </a:p>
        </p:txBody>
      </p:sp>
      <p:sp>
        <p:nvSpPr>
          <p:cNvPr id="4" name="Text Placeholder 3"/>
          <p:cNvSpPr>
            <a:spLocks noGrp="1"/>
          </p:cNvSpPr>
          <p:nvPr>
            <p:ph type="body" sz="quarter" idx="14"/>
          </p:nvPr>
        </p:nvSpPr>
        <p:spPr/>
        <p:txBody>
          <a:bodyPr/>
          <a:lstStyle/>
          <a:p>
            <a:r>
              <a:rPr lang="en-US" dirty="0" smtClean="0"/>
              <a:t>Chapter 4</a:t>
            </a:r>
            <a:endParaRPr lang="en-US" dirty="0"/>
          </a:p>
        </p:txBody>
      </p:sp>
      <p:sp>
        <p:nvSpPr>
          <p:cNvPr id="5" name="Text Placeholder 4"/>
          <p:cNvSpPr>
            <a:spLocks noGrp="1"/>
          </p:cNvSpPr>
          <p:nvPr>
            <p:ph type="body" sz="quarter" idx="15"/>
          </p:nvPr>
        </p:nvSpPr>
        <p:spPr/>
        <p:txBody>
          <a:bodyPr/>
          <a:lstStyle/>
          <a:p>
            <a:r>
              <a:rPr lang="en-US" dirty="0" smtClean="0"/>
              <a:t>Basic Guarantees, Individualized Programs, and Special Services </a:t>
            </a:r>
            <a:endParaRPr lang="en-US" dirty="0"/>
          </a:p>
        </p:txBody>
      </p:sp>
    </p:spTree>
    <p:extLst>
      <p:ext uri="{BB962C8B-B14F-4D97-AF65-F5344CB8AC3E}">
        <p14:creationId xmlns:p14="http://schemas.microsoft.com/office/powerpoint/2010/main" val="835121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(1 of </a:t>
            </a:r>
            <a:r>
              <a:rPr lang="en-US" dirty="0" smtClean="0"/>
              <a:t>3)</a:t>
            </a:r>
            <a:endParaRPr lang="en-US" dirty="0"/>
          </a:p>
        </p:txBody>
      </p:sp>
      <p:sp>
        <p:nvSpPr>
          <p:cNvPr id="3" name="Content Placeholder 2"/>
          <p:cNvSpPr>
            <a:spLocks noGrp="1"/>
          </p:cNvSpPr>
          <p:nvPr>
            <p:ph idx="1"/>
          </p:nvPr>
        </p:nvSpPr>
        <p:spPr/>
        <p:txBody>
          <a:bodyPr/>
          <a:lstStyle/>
          <a:p>
            <a:pPr marL="914400" indent="-914400">
              <a:buNone/>
            </a:pPr>
            <a:r>
              <a:rPr lang="en-US" sz="2400" b="1" dirty="0" smtClean="0">
                <a:solidFill>
                  <a:srgbClr val="007FA3"/>
                </a:solidFill>
              </a:rPr>
              <a:t>4.1–4</a:t>
            </a:r>
            <a:r>
              <a:rPr lang="en-US" sz="2400" dirty="0" smtClean="0">
                <a:solidFill>
                  <a:schemeClr val="tx2"/>
                </a:solidFill>
              </a:rPr>
              <a:t>  Recognize </a:t>
            </a:r>
            <a:r>
              <a:rPr lang="en-US" sz="2400" dirty="0">
                <a:solidFill>
                  <a:schemeClr val="tx2"/>
                </a:solidFill>
              </a:rPr>
              <a:t>the federal laws that govern the education of children and youth with disabilities in the United States, understand the basic guarantees provided to students through these laws, describe the processes through which students with disabilities are identified and referred for evaluation, and understand the steps through which students become eligible and receive special services. </a:t>
            </a:r>
          </a:p>
        </p:txBody>
      </p:sp>
    </p:spTree>
    <p:extLst>
      <p:ext uri="{BB962C8B-B14F-4D97-AF65-F5344CB8AC3E}">
        <p14:creationId xmlns:p14="http://schemas.microsoft.com/office/powerpoint/2010/main" val="340363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dirty="0" smtClean="0"/>
              <a:t>(2 </a:t>
            </a:r>
            <a:r>
              <a:rPr lang="en-US" dirty="0"/>
              <a:t>of </a:t>
            </a:r>
            <a:r>
              <a:rPr lang="en-US" dirty="0" smtClean="0"/>
              <a:t>3)</a:t>
            </a:r>
            <a:endParaRPr lang="en-US" dirty="0"/>
          </a:p>
        </p:txBody>
      </p:sp>
      <p:sp>
        <p:nvSpPr>
          <p:cNvPr id="3" name="Content Placeholder 2"/>
          <p:cNvSpPr>
            <a:spLocks noGrp="1"/>
          </p:cNvSpPr>
          <p:nvPr>
            <p:ph idx="1"/>
          </p:nvPr>
        </p:nvSpPr>
        <p:spPr/>
        <p:txBody>
          <a:bodyPr/>
          <a:lstStyle/>
          <a:p>
            <a:pPr marL="914400" indent="-914400">
              <a:buNone/>
            </a:pPr>
            <a:r>
              <a:rPr lang="en-US" sz="2400" b="1" dirty="0">
                <a:solidFill>
                  <a:srgbClr val="007FA3"/>
                </a:solidFill>
              </a:rPr>
              <a:t>4.5–8</a:t>
            </a:r>
            <a:r>
              <a:rPr lang="en-US" sz="2400" b="1" dirty="0" smtClean="0">
                <a:solidFill>
                  <a:schemeClr val="tx2"/>
                </a:solidFill>
              </a:rPr>
              <a:t>  </a:t>
            </a:r>
            <a:r>
              <a:rPr lang="en-US" sz="2400" dirty="0" smtClean="0">
                <a:solidFill>
                  <a:schemeClr val="tx2"/>
                </a:solidFill>
              </a:rPr>
              <a:t>Understand </a:t>
            </a:r>
            <a:r>
              <a:rPr lang="en-US" sz="2400" dirty="0">
                <a:solidFill>
                  <a:schemeClr val="tx2"/>
                </a:solidFill>
              </a:rPr>
              <a:t>when and for whom IFSPs and IEPs are developed, know the basic components that each document should contain, explain the purposes of behavior intervention plans and individualized transition plans , and understand how accommodations and modifications support the education of students with disabilities</a:t>
            </a:r>
            <a:r>
              <a:rPr lang="en-US" sz="2400" dirty="0" smtClean="0">
                <a:solidFill>
                  <a:schemeClr val="tx2"/>
                </a:solidFill>
              </a:rPr>
              <a:t>.</a:t>
            </a:r>
          </a:p>
          <a:p>
            <a:pPr marL="914400" indent="-914400">
              <a:buNone/>
            </a:pPr>
            <a:endParaRPr lang="en-US" sz="2400" dirty="0">
              <a:solidFill>
                <a:schemeClr val="tx2"/>
              </a:solidFill>
            </a:endParaRPr>
          </a:p>
        </p:txBody>
      </p:sp>
    </p:spTree>
    <p:extLst>
      <p:ext uri="{BB962C8B-B14F-4D97-AF65-F5344CB8AC3E}">
        <p14:creationId xmlns:p14="http://schemas.microsoft.com/office/powerpoint/2010/main" val="397864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dirty="0" smtClean="0"/>
              <a:t>(3 </a:t>
            </a:r>
            <a:r>
              <a:rPr lang="en-US" dirty="0"/>
              <a:t>of </a:t>
            </a:r>
            <a:r>
              <a:rPr lang="en-US" dirty="0" smtClean="0"/>
              <a:t>3)</a:t>
            </a:r>
            <a:endParaRPr lang="en-US" dirty="0"/>
          </a:p>
        </p:txBody>
      </p:sp>
      <p:sp>
        <p:nvSpPr>
          <p:cNvPr id="3" name="Content Placeholder 2"/>
          <p:cNvSpPr>
            <a:spLocks noGrp="1"/>
          </p:cNvSpPr>
          <p:nvPr>
            <p:ph idx="1"/>
          </p:nvPr>
        </p:nvSpPr>
        <p:spPr/>
        <p:txBody>
          <a:bodyPr/>
          <a:lstStyle/>
          <a:p>
            <a:pPr marL="914400" indent="-914400">
              <a:buNone/>
            </a:pPr>
            <a:r>
              <a:rPr lang="en-US" sz="2400" b="1" dirty="0">
                <a:solidFill>
                  <a:srgbClr val="007FA3"/>
                </a:solidFill>
              </a:rPr>
              <a:t>4.9–11</a:t>
            </a:r>
            <a:r>
              <a:rPr lang="en-US" sz="2400" dirty="0" smtClean="0">
                <a:solidFill>
                  <a:schemeClr val="tx2"/>
                </a:solidFill>
              </a:rPr>
              <a:t> </a:t>
            </a:r>
            <a:r>
              <a:rPr lang="en-US" sz="2400" dirty="0">
                <a:solidFill>
                  <a:schemeClr val="tx2"/>
                </a:solidFill>
              </a:rPr>
              <a:t>Explain the concept of individualized services and how related services support them, describe the different types of specialized personnel who work with students with disabilities, and explain the continuum of settings in which the individualized services are delivered. </a:t>
            </a:r>
          </a:p>
        </p:txBody>
      </p:sp>
    </p:spTree>
    <p:extLst>
      <p:ext uri="{BB962C8B-B14F-4D97-AF65-F5344CB8AC3E}">
        <p14:creationId xmlns:p14="http://schemas.microsoft.com/office/powerpoint/2010/main" val="2955705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Educating Students With Disabilities</a:t>
            </a:r>
            <a:endParaRPr lang="en-US" dirty="0"/>
          </a:p>
        </p:txBody>
      </p:sp>
      <p:sp>
        <p:nvSpPr>
          <p:cNvPr id="3" name="Content Placeholder 2"/>
          <p:cNvSpPr>
            <a:spLocks noGrp="1"/>
          </p:cNvSpPr>
          <p:nvPr>
            <p:ph type="body" idx="1"/>
          </p:nvPr>
        </p:nvSpPr>
        <p:spPr>
          <a:xfrm>
            <a:off x="674687" y="2438400"/>
            <a:ext cx="7794627" cy="3276600"/>
          </a:xfrm>
        </p:spPr>
        <p:txBody>
          <a:bodyPr/>
          <a:lstStyle/>
          <a:p>
            <a:pPr>
              <a:spcBef>
                <a:spcPts val="2500"/>
              </a:spcBef>
            </a:pPr>
            <a:r>
              <a:rPr lang="en-US" sz="2200" dirty="0" smtClean="0">
                <a:solidFill>
                  <a:schemeClr val="tx1"/>
                </a:solidFill>
              </a:rPr>
              <a:t>Recognize the federal laws that govern the education of children and youth with disabilities in the United States, understand the basic guarantees provided to students through these laws, describe the processes through which students with disabilities are identified and referred for evaluation, and understand the steps through which students become eligible and receive special services. </a:t>
            </a:r>
            <a:endParaRPr lang="en-US" sz="2200" dirty="0">
              <a:solidFill>
                <a:schemeClr val="tx1"/>
              </a:solidFill>
            </a:endParaRPr>
          </a:p>
        </p:txBody>
      </p:sp>
    </p:spTree>
    <p:extLst>
      <p:ext uri="{BB962C8B-B14F-4D97-AF65-F5344CB8AC3E}">
        <p14:creationId xmlns:p14="http://schemas.microsoft.com/office/powerpoint/2010/main" val="149269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4.1 Federal </a:t>
            </a:r>
            <a:r>
              <a:rPr lang="en-US" dirty="0" smtClean="0"/>
              <a:t>Legislation</a:t>
            </a:r>
            <a:endParaRPr lang="en-US" dirty="0"/>
          </a:p>
        </p:txBody>
      </p:sp>
      <p:sp>
        <p:nvSpPr>
          <p:cNvPr id="3" name="Content Placeholder 2"/>
          <p:cNvSpPr>
            <a:spLocks noGrp="1"/>
          </p:cNvSpPr>
          <p:nvPr>
            <p:ph idx="1"/>
          </p:nvPr>
        </p:nvSpPr>
        <p:spPr/>
        <p:txBody>
          <a:bodyPr/>
          <a:lstStyle/>
          <a:p>
            <a:pPr marL="347472" indent="-347472"/>
            <a:r>
              <a:rPr lang="en-US" sz="2400" dirty="0"/>
              <a:t>Two federal laws, Section 504 of the Rehabilitation Act and the Individuals with Disabilities Education Act, and several others that have additional influence, govern the education of children and youth with disabilities in the United States.</a:t>
            </a:r>
          </a:p>
          <a:p>
            <a:pPr marL="347472" indent="-347472"/>
            <a:r>
              <a:rPr lang="en-US" sz="2400" dirty="0"/>
              <a:t>Re-authorization of the Individuals with Disabilities Education Act and other federal legislation continually improves services for students with disabilities</a:t>
            </a:r>
            <a:r>
              <a:rPr lang="en-US" sz="2400" dirty="0" smtClean="0"/>
              <a:t>.</a:t>
            </a:r>
            <a:endParaRPr lang="en-US" sz="2400" dirty="0"/>
          </a:p>
        </p:txBody>
      </p:sp>
    </p:spTree>
    <p:extLst>
      <p:ext uri="{BB962C8B-B14F-4D97-AF65-F5344CB8AC3E}">
        <p14:creationId xmlns:p14="http://schemas.microsoft.com/office/powerpoint/2010/main" val="3278350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laws cover the education of children and youth with disabilities in the U.S.? </a:t>
            </a:r>
          </a:p>
        </p:txBody>
      </p:sp>
      <p:sp>
        <p:nvSpPr>
          <p:cNvPr id="3" name="Content Placeholder 2"/>
          <p:cNvSpPr>
            <a:spLocks noGrp="1"/>
          </p:cNvSpPr>
          <p:nvPr>
            <p:ph idx="1"/>
          </p:nvPr>
        </p:nvSpPr>
        <p:spPr/>
        <p:txBody>
          <a:bodyPr/>
          <a:lstStyle/>
          <a:p>
            <a:pPr marL="347472" indent="-347472"/>
            <a:r>
              <a:rPr lang="en-US" sz="2400" dirty="0"/>
              <a:t>Section 504 of the Rehabilitation Act of 1973 protects the civil rights of individuals with disabilities of all ages and ensures that their needs are met </a:t>
            </a:r>
          </a:p>
          <a:p>
            <a:pPr marL="347472" indent="-347472"/>
            <a:r>
              <a:rPr lang="en-US" sz="2400" dirty="0"/>
              <a:t>Public Law (PL) 94-142, the Education for All Handicapped Children Act (EAHCA, or simply EHA) ensures that students with disabilities receive an individualized education with the least possible amount of segregation from their peers</a:t>
            </a:r>
          </a:p>
          <a:p>
            <a:pPr marL="731520" lvl="1" indent="-347472">
              <a:spcBef>
                <a:spcPts val="1500"/>
              </a:spcBef>
            </a:pPr>
            <a:r>
              <a:rPr lang="en-US" sz="2400" dirty="0"/>
              <a:t>Now referred to as the Individuals with Disabilities Act (IDEA)</a:t>
            </a:r>
          </a:p>
        </p:txBody>
      </p:sp>
    </p:spTree>
    <p:extLst>
      <p:ext uri="{BB962C8B-B14F-4D97-AF65-F5344CB8AC3E}">
        <p14:creationId xmlns:p14="http://schemas.microsoft.com/office/powerpoint/2010/main" val="1791671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has federal legislation changed the education of students with disabilities? </a:t>
            </a:r>
          </a:p>
        </p:txBody>
      </p:sp>
      <p:sp>
        <p:nvSpPr>
          <p:cNvPr id="3" name="Content Placeholder 2"/>
          <p:cNvSpPr>
            <a:spLocks noGrp="1"/>
          </p:cNvSpPr>
          <p:nvPr>
            <p:ph idx="1"/>
          </p:nvPr>
        </p:nvSpPr>
        <p:spPr/>
        <p:txBody>
          <a:bodyPr/>
          <a:lstStyle/>
          <a:p>
            <a:pPr marL="347472" indent="-347472">
              <a:spcBef>
                <a:spcPts val="1000"/>
              </a:spcBef>
            </a:pPr>
            <a:r>
              <a:rPr lang="en-US" sz="2400" dirty="0"/>
              <a:t>Laws have been created or rewritten to improve treatment and education of students with disabilities:</a:t>
            </a:r>
          </a:p>
          <a:p>
            <a:pPr marL="731520" lvl="1" indent="-347472">
              <a:spcBef>
                <a:spcPts val="1000"/>
              </a:spcBef>
            </a:pPr>
            <a:r>
              <a:rPr lang="en-US" sz="2400" dirty="0"/>
              <a:t>Early intervention services</a:t>
            </a:r>
          </a:p>
          <a:p>
            <a:pPr marL="731520" lvl="1" indent="-347472">
              <a:spcBef>
                <a:spcPts val="1000"/>
              </a:spcBef>
            </a:pPr>
            <a:r>
              <a:rPr lang="en-US" sz="2400" dirty="0"/>
              <a:t>Additional disability categories</a:t>
            </a:r>
          </a:p>
          <a:p>
            <a:pPr marL="731520" lvl="1" indent="-347472">
              <a:spcBef>
                <a:spcPts val="1000"/>
              </a:spcBef>
            </a:pPr>
            <a:r>
              <a:rPr lang="en-US" sz="2400" dirty="0"/>
              <a:t>Transition plans</a:t>
            </a:r>
          </a:p>
          <a:p>
            <a:pPr marL="731520" lvl="1" indent="-347472">
              <a:spcBef>
                <a:spcPts val="1000"/>
              </a:spcBef>
            </a:pPr>
            <a:r>
              <a:rPr lang="en-US" sz="2400" dirty="0"/>
              <a:t>Require accessibility in schools and society</a:t>
            </a:r>
          </a:p>
          <a:p>
            <a:pPr marL="731520" lvl="1" indent="-347472">
              <a:spcBef>
                <a:spcPts val="1000"/>
              </a:spcBef>
            </a:pPr>
            <a:r>
              <a:rPr lang="en-US" sz="2400" dirty="0"/>
              <a:t>Requirements for functional behavioral assessments and behavior intervention plans</a:t>
            </a:r>
          </a:p>
          <a:p>
            <a:pPr marL="731520" lvl="1" indent="-347472">
              <a:spcBef>
                <a:spcPts val="1000"/>
              </a:spcBef>
            </a:pPr>
            <a:r>
              <a:rPr lang="en-US" sz="2400" dirty="0"/>
              <a:t>Support programs</a:t>
            </a:r>
          </a:p>
          <a:p>
            <a:pPr marL="731520" lvl="1" indent="-347472">
              <a:spcBef>
                <a:spcPts val="1000"/>
              </a:spcBef>
            </a:pPr>
            <a:r>
              <a:rPr lang="en-US" sz="2400" dirty="0"/>
              <a:t>Etc</a:t>
            </a:r>
            <a:r>
              <a:rPr lang="en-US" sz="2400" dirty="0" smtClean="0"/>
              <a:t>.</a:t>
            </a:r>
            <a:endParaRPr lang="en-US" sz="2400" dirty="0"/>
          </a:p>
        </p:txBody>
      </p:sp>
    </p:spTree>
    <p:extLst>
      <p:ext uri="{BB962C8B-B14F-4D97-AF65-F5344CB8AC3E}">
        <p14:creationId xmlns:p14="http://schemas.microsoft.com/office/powerpoint/2010/main" val="710639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4.2 Basic Guarantees</a:t>
            </a:r>
          </a:p>
        </p:txBody>
      </p:sp>
      <p:sp>
        <p:nvSpPr>
          <p:cNvPr id="3" name="Content Placeholder 2"/>
          <p:cNvSpPr>
            <a:spLocks noGrp="1"/>
          </p:cNvSpPr>
          <p:nvPr>
            <p:ph idx="1"/>
          </p:nvPr>
        </p:nvSpPr>
        <p:spPr/>
        <p:txBody>
          <a:bodyPr/>
          <a:lstStyle/>
          <a:p>
            <a:pPr marL="347472" lvl="0" indent="-347472"/>
            <a:r>
              <a:rPr lang="en-US" sz="2400" dirty="0"/>
              <a:t>Section 504 and IDEA address the education of students with disabilities in different ways.</a:t>
            </a:r>
          </a:p>
          <a:p>
            <a:pPr marL="347472" lvl="0" indent="-347472"/>
            <a:r>
              <a:rPr lang="en-US" sz="2400" dirty="0"/>
              <a:t>IDEA provides six basic educational guarantees</a:t>
            </a:r>
            <a:r>
              <a:rPr lang="en-US" sz="2400" dirty="0" smtClean="0"/>
              <a:t>.</a:t>
            </a:r>
            <a:endParaRPr lang="en-US" sz="2400" dirty="0"/>
          </a:p>
        </p:txBody>
      </p:sp>
    </p:spTree>
    <p:extLst>
      <p:ext uri="{BB962C8B-B14F-4D97-AF65-F5344CB8AC3E}">
        <p14:creationId xmlns:p14="http://schemas.microsoft.com/office/powerpoint/2010/main" val="1406493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smtClean="0"/>
              <a:t>How do Section 504 and IDEA differ in terms of educating students with disabilities? (1 of 2) </a:t>
            </a:r>
            <a:endParaRPr lang="en-US" dirty="0"/>
          </a:p>
        </p:txBody>
      </p:sp>
      <p:sp>
        <p:nvSpPr>
          <p:cNvPr id="5" name="Content Placeholder 4"/>
          <p:cNvSpPr>
            <a:spLocks noGrp="1"/>
          </p:cNvSpPr>
          <p:nvPr>
            <p:ph idx="1"/>
          </p:nvPr>
        </p:nvSpPr>
        <p:spPr>
          <a:xfrm>
            <a:off x="457200" y="1905000"/>
            <a:ext cx="8229600" cy="4221163"/>
          </a:xfrm>
        </p:spPr>
        <p:txBody>
          <a:bodyPr/>
          <a:lstStyle/>
          <a:p>
            <a:pPr marL="347472" indent="-347472"/>
            <a:r>
              <a:rPr lang="en-US" sz="2400" dirty="0"/>
              <a:t>Section 504</a:t>
            </a:r>
          </a:p>
          <a:p>
            <a:pPr marL="731520" lvl="1" indent="-347472">
              <a:spcBef>
                <a:spcPts val="1500"/>
              </a:spcBef>
            </a:pPr>
            <a:r>
              <a:rPr lang="en-US" sz="2400" dirty="0"/>
              <a:t>Prohibits discrimination both in and out of school</a:t>
            </a:r>
          </a:p>
          <a:p>
            <a:pPr marL="731520" lvl="1" indent="-347472">
              <a:spcBef>
                <a:spcPts val="1500"/>
              </a:spcBef>
            </a:pPr>
            <a:r>
              <a:rPr lang="en-US" sz="2400" dirty="0"/>
              <a:t>Does not provide funding</a:t>
            </a:r>
          </a:p>
          <a:p>
            <a:pPr marL="731520" lvl="1" indent="-347472">
              <a:spcBef>
                <a:spcPts val="1500"/>
              </a:spcBef>
            </a:pPr>
            <a:r>
              <a:rPr lang="en-US" sz="2400" dirty="0"/>
              <a:t>Disability must limit one or more major life activities in order to qualify</a:t>
            </a:r>
          </a:p>
          <a:p>
            <a:pPr marL="731520" lvl="1" indent="-347472">
              <a:spcBef>
                <a:spcPts val="1500"/>
              </a:spcBef>
            </a:pPr>
            <a:r>
              <a:rPr lang="en-US" sz="2400" dirty="0"/>
              <a:t>504 </a:t>
            </a:r>
            <a:r>
              <a:rPr lang="en-US" sz="2400" dirty="0" smtClean="0"/>
              <a:t>plan</a:t>
            </a:r>
            <a:endParaRPr lang="en-US" sz="2400" dirty="0"/>
          </a:p>
        </p:txBody>
      </p:sp>
    </p:spTree>
    <p:extLst>
      <p:ext uri="{BB962C8B-B14F-4D97-AF65-F5344CB8AC3E}">
        <p14:creationId xmlns:p14="http://schemas.microsoft.com/office/powerpoint/2010/main" val="282994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How do Section 504 and IDEA differ in terms of educating students with disabilities? </a:t>
            </a:r>
            <a:r>
              <a:rPr lang="en-US" dirty="0" smtClean="0"/>
              <a:t>(2 </a:t>
            </a:r>
            <a:r>
              <a:rPr lang="en-US" dirty="0"/>
              <a:t>of 2)</a:t>
            </a:r>
          </a:p>
        </p:txBody>
      </p:sp>
      <p:sp>
        <p:nvSpPr>
          <p:cNvPr id="3" name="Content Placeholder 2"/>
          <p:cNvSpPr>
            <a:spLocks noGrp="1"/>
          </p:cNvSpPr>
          <p:nvPr>
            <p:ph idx="1"/>
          </p:nvPr>
        </p:nvSpPr>
        <p:spPr>
          <a:xfrm>
            <a:off x="457200" y="1905000"/>
            <a:ext cx="8229600" cy="4221163"/>
          </a:xfrm>
        </p:spPr>
        <p:txBody>
          <a:bodyPr/>
          <a:lstStyle/>
          <a:p>
            <a:pPr marL="347472" indent="-347472"/>
            <a:r>
              <a:rPr lang="en-US" sz="2400" dirty="0" smtClean="0"/>
              <a:t>IDEA</a:t>
            </a:r>
            <a:endParaRPr lang="en-US" sz="2400" dirty="0"/>
          </a:p>
          <a:p>
            <a:pPr marL="731520" lvl="1" indent="-347472">
              <a:spcBef>
                <a:spcPts val="1500"/>
              </a:spcBef>
            </a:pPr>
            <a:r>
              <a:rPr lang="en-US" sz="2400" dirty="0"/>
              <a:t>Guarantees an appropriate education for students with disabilities</a:t>
            </a:r>
          </a:p>
          <a:p>
            <a:pPr marL="731520" lvl="1" indent="-347472">
              <a:spcBef>
                <a:spcPts val="1500"/>
              </a:spcBef>
            </a:pPr>
            <a:r>
              <a:rPr lang="en-US" sz="2400" dirty="0"/>
              <a:t>Provides funding to cover the costs of special education services</a:t>
            </a:r>
          </a:p>
          <a:p>
            <a:pPr marL="731520" lvl="1" indent="-347472">
              <a:spcBef>
                <a:spcPts val="1500"/>
              </a:spcBef>
            </a:pPr>
            <a:r>
              <a:rPr lang="en-US" sz="2400" dirty="0"/>
              <a:t>Disability must adversely affect education in order to qualify</a:t>
            </a:r>
          </a:p>
          <a:p>
            <a:pPr marL="731520" lvl="1" indent="-347472">
              <a:spcBef>
                <a:spcPts val="1500"/>
              </a:spcBef>
            </a:pPr>
            <a:r>
              <a:rPr lang="en-US" sz="2400" dirty="0"/>
              <a:t>Individualized family service plan (IFSP) or an individualized education program (IEP) </a:t>
            </a:r>
          </a:p>
        </p:txBody>
      </p:sp>
    </p:spTree>
    <p:extLst>
      <p:ext uri="{BB962C8B-B14F-4D97-AF65-F5344CB8AC3E}">
        <p14:creationId xmlns:p14="http://schemas.microsoft.com/office/powerpoint/2010/main" val="3685993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are the basic guarantees that IDEA provides for students with disabilities? </a:t>
            </a:r>
            <a:r>
              <a:rPr lang="en-US" dirty="0" smtClean="0"/>
              <a:t/>
            </a:r>
            <a:br>
              <a:rPr lang="en-US" dirty="0" smtClean="0"/>
            </a:br>
            <a:r>
              <a:rPr lang="en-US" dirty="0" smtClean="0"/>
              <a:t>(1 </a:t>
            </a:r>
            <a:r>
              <a:rPr lang="en-US" dirty="0"/>
              <a:t>of 2)</a:t>
            </a:r>
          </a:p>
        </p:txBody>
      </p:sp>
      <p:sp>
        <p:nvSpPr>
          <p:cNvPr id="3" name="Content Placeholder 2"/>
          <p:cNvSpPr>
            <a:spLocks noGrp="1"/>
          </p:cNvSpPr>
          <p:nvPr>
            <p:ph idx="1"/>
          </p:nvPr>
        </p:nvSpPr>
        <p:spPr>
          <a:xfrm>
            <a:off x="457200" y="1752600"/>
            <a:ext cx="8229600" cy="4373563"/>
          </a:xfrm>
        </p:spPr>
        <p:txBody>
          <a:bodyPr/>
          <a:lstStyle/>
          <a:p>
            <a:pPr marL="347472" indent="-347472"/>
            <a:r>
              <a:rPr lang="en-US" sz="2400" dirty="0"/>
              <a:t>0-3 years</a:t>
            </a:r>
          </a:p>
          <a:p>
            <a:pPr marL="731520" lvl="1" indent="-347472">
              <a:spcBef>
                <a:spcPts val="1500"/>
              </a:spcBef>
            </a:pPr>
            <a:r>
              <a:rPr lang="en-US" sz="2400" dirty="0"/>
              <a:t>Multidisciplinary evaluation, identification, and intervention services</a:t>
            </a:r>
          </a:p>
          <a:p>
            <a:pPr marL="731520" lvl="1" indent="-347472">
              <a:spcBef>
                <a:spcPts val="1500"/>
              </a:spcBef>
            </a:pPr>
            <a:r>
              <a:rPr lang="en-US" sz="2400" dirty="0"/>
              <a:t>An individualized family service plan (IFSP) </a:t>
            </a:r>
          </a:p>
          <a:p>
            <a:pPr marL="731520" lvl="1" indent="-347472">
              <a:spcBef>
                <a:spcPts val="1500"/>
              </a:spcBef>
            </a:pPr>
            <a:r>
              <a:rPr lang="en-US" sz="2400" dirty="0"/>
              <a:t>Parent participation as a member of the multidisciplinary team</a:t>
            </a:r>
          </a:p>
          <a:p>
            <a:pPr marL="731520" lvl="1" indent="-347472">
              <a:spcBef>
                <a:spcPts val="1500"/>
              </a:spcBef>
            </a:pPr>
            <a:r>
              <a:rPr lang="en-US" sz="2400" dirty="0"/>
              <a:t>Conflict resolution/due </a:t>
            </a:r>
            <a:r>
              <a:rPr lang="en-US" sz="2400" dirty="0" smtClean="0"/>
              <a:t>process</a:t>
            </a:r>
            <a:endParaRPr lang="en-US" sz="2400" dirty="0"/>
          </a:p>
        </p:txBody>
      </p:sp>
    </p:spTree>
    <p:extLst>
      <p:ext uri="{BB962C8B-B14F-4D97-AF65-F5344CB8AC3E}">
        <p14:creationId xmlns:p14="http://schemas.microsoft.com/office/powerpoint/2010/main" val="3037396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are the basic guarantees that IDEA provides for students with disabilities? </a:t>
            </a:r>
            <a:r>
              <a:rPr lang="en-US" dirty="0" smtClean="0"/>
              <a:t/>
            </a:r>
            <a:br>
              <a:rPr lang="en-US" dirty="0" smtClean="0"/>
            </a:br>
            <a:r>
              <a:rPr lang="en-US" dirty="0" smtClean="0"/>
              <a:t>(2 of 2)</a:t>
            </a:r>
            <a:endParaRPr lang="en-US" dirty="0"/>
          </a:p>
        </p:txBody>
      </p:sp>
      <p:sp>
        <p:nvSpPr>
          <p:cNvPr id="3" name="Content Placeholder 2"/>
          <p:cNvSpPr>
            <a:spLocks noGrp="1"/>
          </p:cNvSpPr>
          <p:nvPr>
            <p:ph idx="1"/>
          </p:nvPr>
        </p:nvSpPr>
        <p:spPr>
          <a:xfrm>
            <a:off x="457200" y="1752600"/>
            <a:ext cx="8229600" cy="4373563"/>
          </a:xfrm>
        </p:spPr>
        <p:txBody>
          <a:bodyPr/>
          <a:lstStyle/>
          <a:p>
            <a:pPr marL="347472" indent="-347472"/>
            <a:r>
              <a:rPr lang="en-US" sz="2400" dirty="0" smtClean="0"/>
              <a:t>3-21 </a:t>
            </a:r>
            <a:r>
              <a:rPr lang="en-US" sz="2400" dirty="0"/>
              <a:t>years</a:t>
            </a:r>
          </a:p>
          <a:p>
            <a:pPr marL="731520" lvl="1" indent="-347472">
              <a:spcBef>
                <a:spcPts val="1500"/>
              </a:spcBef>
            </a:pPr>
            <a:r>
              <a:rPr lang="en-US" sz="2400" dirty="0"/>
              <a:t>Free appropriate public education (FAPE)</a:t>
            </a:r>
          </a:p>
          <a:p>
            <a:pPr marL="731520" lvl="1" indent="-347472">
              <a:spcBef>
                <a:spcPts val="1500"/>
              </a:spcBef>
            </a:pPr>
            <a:r>
              <a:rPr lang="en-US" sz="2400" dirty="0"/>
              <a:t>An unbiased evaluation</a:t>
            </a:r>
          </a:p>
          <a:p>
            <a:pPr marL="731520" lvl="1" indent="-347472">
              <a:spcBef>
                <a:spcPts val="1500"/>
              </a:spcBef>
            </a:pPr>
            <a:r>
              <a:rPr lang="en-US" sz="2400" dirty="0"/>
              <a:t>Individualized education program (IEP)</a:t>
            </a:r>
          </a:p>
          <a:p>
            <a:pPr marL="731520" lvl="1" indent="-347472">
              <a:spcBef>
                <a:spcPts val="1500"/>
              </a:spcBef>
            </a:pPr>
            <a:r>
              <a:rPr lang="en-US" sz="2400" dirty="0"/>
              <a:t>Education and instruction in the least restrictive environment (LRE)</a:t>
            </a:r>
          </a:p>
          <a:p>
            <a:pPr marL="731520" lvl="1" indent="-347472">
              <a:spcBef>
                <a:spcPts val="1500"/>
              </a:spcBef>
            </a:pPr>
            <a:r>
              <a:rPr lang="en-US" sz="2400" dirty="0"/>
              <a:t>Parent participation</a:t>
            </a:r>
          </a:p>
          <a:p>
            <a:pPr marL="731520" lvl="1" indent="-347472">
              <a:spcBef>
                <a:spcPts val="1500"/>
              </a:spcBef>
            </a:pPr>
            <a:r>
              <a:rPr lang="en-US" sz="2400" dirty="0"/>
              <a:t>Procedural safeguards</a:t>
            </a:r>
          </a:p>
        </p:txBody>
      </p:sp>
    </p:spTree>
    <p:extLst>
      <p:ext uri="{BB962C8B-B14F-4D97-AF65-F5344CB8AC3E}">
        <p14:creationId xmlns:p14="http://schemas.microsoft.com/office/powerpoint/2010/main" val="2627269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4.3 Child Find and Initial Referrals</a:t>
            </a:r>
          </a:p>
        </p:txBody>
      </p:sp>
      <p:sp>
        <p:nvSpPr>
          <p:cNvPr id="3" name="Content Placeholder 2"/>
          <p:cNvSpPr>
            <a:spLocks noGrp="1"/>
          </p:cNvSpPr>
          <p:nvPr>
            <p:ph idx="1"/>
          </p:nvPr>
        </p:nvSpPr>
        <p:spPr/>
        <p:txBody>
          <a:bodyPr/>
          <a:lstStyle/>
          <a:p>
            <a:pPr marL="347472" lvl="0" indent="-347472"/>
            <a:r>
              <a:rPr lang="en-US" sz="2400" dirty="0"/>
              <a:t>Infants and toddlers with disabilities are identified through the Child Find process.</a:t>
            </a:r>
          </a:p>
          <a:p>
            <a:pPr marL="347472" lvl="0" indent="-347472"/>
            <a:r>
              <a:rPr lang="en-US" sz="2400" dirty="0"/>
              <a:t>School-age students with disabilities are usually referred by school personnel for evaluation, although the Child Find mandate applies to them as well</a:t>
            </a:r>
            <a:r>
              <a:rPr lang="en-US" sz="2400" dirty="0" smtClean="0"/>
              <a:t>.</a:t>
            </a:r>
            <a:endParaRPr lang="en-US" sz="2400" dirty="0"/>
          </a:p>
        </p:txBody>
      </p:sp>
    </p:spTree>
    <p:extLst>
      <p:ext uri="{BB962C8B-B14F-4D97-AF65-F5344CB8AC3E}">
        <p14:creationId xmlns:p14="http://schemas.microsoft.com/office/powerpoint/2010/main" val="3827694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infants and toddlers with disabilities initially identified? </a:t>
            </a:r>
          </a:p>
        </p:txBody>
      </p:sp>
      <p:sp>
        <p:nvSpPr>
          <p:cNvPr id="3" name="Content Placeholder 2"/>
          <p:cNvSpPr>
            <a:spLocks noGrp="1"/>
          </p:cNvSpPr>
          <p:nvPr>
            <p:ph idx="1"/>
          </p:nvPr>
        </p:nvSpPr>
        <p:spPr/>
        <p:txBody>
          <a:bodyPr/>
          <a:lstStyle/>
          <a:p>
            <a:pPr marL="347472" indent="-347472">
              <a:spcBef>
                <a:spcPts val="1000"/>
              </a:spcBef>
            </a:pPr>
            <a:r>
              <a:rPr lang="en-US" sz="2400" dirty="0"/>
              <a:t>Some children with disabilities are identified around birth</a:t>
            </a:r>
          </a:p>
          <a:p>
            <a:pPr marL="731520" lvl="1" indent="-347472">
              <a:spcBef>
                <a:spcPts val="1000"/>
              </a:spcBef>
            </a:pPr>
            <a:r>
              <a:rPr lang="en-US" sz="2400" dirty="0"/>
              <a:t>Prenatal testing</a:t>
            </a:r>
          </a:p>
          <a:p>
            <a:pPr marL="731520" lvl="1" indent="-347472">
              <a:spcBef>
                <a:spcPts val="1000"/>
              </a:spcBef>
            </a:pPr>
            <a:r>
              <a:rPr lang="en-US" sz="2400" dirty="0"/>
              <a:t>Recognized at birth</a:t>
            </a:r>
          </a:p>
          <a:p>
            <a:pPr marL="731520" lvl="1" indent="-347472">
              <a:spcBef>
                <a:spcPts val="1000"/>
              </a:spcBef>
            </a:pPr>
            <a:r>
              <a:rPr lang="en-US" sz="2400" dirty="0"/>
              <a:t>Newborn screenings</a:t>
            </a:r>
          </a:p>
          <a:p>
            <a:pPr marL="347472" indent="-347472">
              <a:spcBef>
                <a:spcPts val="1000"/>
              </a:spcBef>
            </a:pPr>
            <a:r>
              <a:rPr lang="en-US" sz="2400" dirty="0"/>
              <a:t>Some disabilities become apparent during infancy or toddler years</a:t>
            </a:r>
          </a:p>
          <a:p>
            <a:pPr marL="731520" lvl="1" indent="-347472">
              <a:spcBef>
                <a:spcPts val="1000"/>
              </a:spcBef>
            </a:pPr>
            <a:r>
              <a:rPr lang="en-US" sz="2400" dirty="0"/>
              <a:t>Does not achieve developmental milestones</a:t>
            </a:r>
          </a:p>
          <a:p>
            <a:pPr marL="731520" lvl="1" indent="-347472">
              <a:spcBef>
                <a:spcPts val="1000"/>
              </a:spcBef>
            </a:pPr>
            <a:r>
              <a:rPr lang="en-US" sz="2400" dirty="0"/>
              <a:t>Well-baby visits to a pediatrician</a:t>
            </a:r>
          </a:p>
          <a:p>
            <a:pPr marL="731520" lvl="1" indent="-347472">
              <a:spcBef>
                <a:spcPts val="1000"/>
              </a:spcBef>
            </a:pPr>
            <a:r>
              <a:rPr lang="en-US" sz="2400" dirty="0"/>
              <a:t>Child Find- allows anyone to report a suspected disability </a:t>
            </a:r>
          </a:p>
        </p:txBody>
      </p:sp>
    </p:spTree>
    <p:extLst>
      <p:ext uri="{BB962C8B-B14F-4D97-AF65-F5344CB8AC3E}">
        <p14:creationId xmlns:p14="http://schemas.microsoft.com/office/powerpoint/2010/main" val="2420586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school-age students with disabilities initially identified? </a:t>
            </a:r>
          </a:p>
        </p:txBody>
      </p:sp>
      <p:sp>
        <p:nvSpPr>
          <p:cNvPr id="3" name="Content Placeholder 2"/>
          <p:cNvSpPr>
            <a:spLocks noGrp="1"/>
          </p:cNvSpPr>
          <p:nvPr>
            <p:ph idx="1"/>
          </p:nvPr>
        </p:nvSpPr>
        <p:spPr/>
        <p:txBody>
          <a:bodyPr/>
          <a:lstStyle/>
          <a:p>
            <a:pPr marL="347472" indent="-347472"/>
            <a:r>
              <a:rPr lang="en-US" sz="2400" dirty="0"/>
              <a:t>Pre-referral interventions</a:t>
            </a:r>
          </a:p>
          <a:p>
            <a:pPr marL="731520" lvl="1" indent="-347472">
              <a:spcBef>
                <a:spcPts val="1500"/>
              </a:spcBef>
            </a:pPr>
            <a:r>
              <a:rPr lang="en-US" sz="2400" dirty="0"/>
              <a:t>A multi-tiered system of support (MTSS) or response to intervention (RTI) framework </a:t>
            </a:r>
          </a:p>
          <a:p>
            <a:pPr marL="731520" lvl="1" indent="-347472">
              <a:spcBef>
                <a:spcPts val="1500"/>
              </a:spcBef>
            </a:pPr>
            <a:r>
              <a:rPr lang="en-US" sz="2400" dirty="0"/>
              <a:t>The pre-referral process determines whether other factors could be causing the difficulties</a:t>
            </a:r>
          </a:p>
          <a:p>
            <a:pPr marL="347472" indent="-347472"/>
            <a:r>
              <a:rPr lang="en-US" sz="2400" dirty="0"/>
              <a:t>Referral for evaluation</a:t>
            </a:r>
          </a:p>
          <a:p>
            <a:pPr marL="731520" lvl="1" indent="-347472">
              <a:spcBef>
                <a:spcPts val="1500"/>
              </a:spcBef>
            </a:pPr>
            <a:r>
              <a:rPr lang="en-US" sz="2400" dirty="0"/>
              <a:t>A general education teacher, school counselor, or other school professional can initiate the IEP process </a:t>
            </a:r>
          </a:p>
          <a:p>
            <a:pPr marL="731520" lvl="1" indent="-347472">
              <a:spcBef>
                <a:spcPts val="1500"/>
              </a:spcBef>
            </a:pPr>
            <a:r>
              <a:rPr lang="en-US" sz="2400" dirty="0"/>
              <a:t>Child </a:t>
            </a:r>
            <a:r>
              <a:rPr lang="en-US" sz="2400" dirty="0" smtClean="0"/>
              <a:t>Find</a:t>
            </a:r>
            <a:endParaRPr lang="en-US" sz="2400" dirty="0"/>
          </a:p>
        </p:txBody>
      </p:sp>
    </p:spTree>
    <p:extLst>
      <p:ext uri="{BB962C8B-B14F-4D97-AF65-F5344CB8AC3E}">
        <p14:creationId xmlns:p14="http://schemas.microsoft.com/office/powerpoint/2010/main" val="2339771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4.4 Steps in the IEP and Section 504 Processes</a:t>
            </a:r>
          </a:p>
        </p:txBody>
      </p:sp>
      <p:sp>
        <p:nvSpPr>
          <p:cNvPr id="3" name="Content Placeholder 2"/>
          <p:cNvSpPr>
            <a:spLocks noGrp="1"/>
          </p:cNvSpPr>
          <p:nvPr>
            <p:ph idx="1"/>
          </p:nvPr>
        </p:nvSpPr>
        <p:spPr/>
        <p:txBody>
          <a:bodyPr/>
          <a:lstStyle/>
          <a:p>
            <a:pPr marL="347472" lvl="0" indent="-347472"/>
            <a:r>
              <a:rPr lang="en-US" sz="2400" dirty="0"/>
              <a:t>The IEP process consists of eight steps.</a:t>
            </a:r>
          </a:p>
          <a:p>
            <a:pPr marL="347472" lvl="0" indent="-347472"/>
            <a:r>
              <a:rPr lang="en-US" sz="2400" dirty="0"/>
              <a:t>Some students with disabilities who do </a:t>
            </a:r>
            <a:r>
              <a:rPr lang="en-US" sz="2400" i="1" dirty="0"/>
              <a:t>not</a:t>
            </a:r>
            <a:r>
              <a:rPr lang="en-US" sz="2400" dirty="0"/>
              <a:t> qualify for special education services through IDEA can still receive supports and accommodations through Section 504</a:t>
            </a:r>
            <a:r>
              <a:rPr lang="en-US" sz="2400" dirty="0" smtClean="0"/>
              <a:t>.</a:t>
            </a:r>
            <a:endParaRPr lang="en-US" sz="2400" dirty="0"/>
          </a:p>
        </p:txBody>
      </p:sp>
    </p:spTree>
    <p:extLst>
      <p:ext uri="{BB962C8B-B14F-4D97-AF65-F5344CB8AC3E}">
        <p14:creationId xmlns:p14="http://schemas.microsoft.com/office/powerpoint/2010/main" val="247310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a student’s individualized education provided under IDEA? </a:t>
            </a:r>
            <a:r>
              <a:rPr lang="en-US" dirty="0" smtClean="0"/>
              <a:t>(1 of 2)</a:t>
            </a:r>
            <a:endParaRPr lang="en-US" dirty="0"/>
          </a:p>
        </p:txBody>
      </p:sp>
      <p:sp>
        <p:nvSpPr>
          <p:cNvPr id="3" name="Content Placeholder 2"/>
          <p:cNvSpPr>
            <a:spLocks noGrp="1"/>
          </p:cNvSpPr>
          <p:nvPr>
            <p:ph idx="1"/>
          </p:nvPr>
        </p:nvSpPr>
        <p:spPr/>
        <p:txBody>
          <a:bodyPr/>
          <a:lstStyle/>
          <a:p>
            <a:pPr marL="347472" indent="-347472"/>
            <a:r>
              <a:rPr lang="en-US" sz="2400" dirty="0"/>
              <a:t>Pre-referral – ensure that other factors are not causing the difficulties</a:t>
            </a:r>
          </a:p>
          <a:p>
            <a:pPr marL="347472" indent="-347472"/>
            <a:r>
              <a:rPr lang="en-US" sz="2400" dirty="0"/>
              <a:t>Referral – parent consent obtained for child evaluation</a:t>
            </a:r>
          </a:p>
          <a:p>
            <a:pPr marL="347472" indent="-347472"/>
            <a:r>
              <a:rPr lang="en-US" sz="2400" dirty="0"/>
              <a:t>Evaluation – information gathered from parents, teachers, school and medical records, observations, and unbiased tests</a:t>
            </a:r>
          </a:p>
          <a:p>
            <a:pPr marL="347472" indent="-347472"/>
            <a:r>
              <a:rPr lang="en-US" sz="2400" dirty="0"/>
              <a:t>Eligibility – a multidisciplinary team determines if the student qualifies for services (student has a disability that adversely affects education</a:t>
            </a:r>
            <a:r>
              <a:rPr lang="en-US" sz="2400" dirty="0" smtClean="0"/>
              <a:t>)</a:t>
            </a:r>
            <a:endParaRPr lang="en-US" sz="2400" dirty="0"/>
          </a:p>
        </p:txBody>
      </p:sp>
    </p:spTree>
    <p:extLst>
      <p:ext uri="{BB962C8B-B14F-4D97-AF65-F5344CB8AC3E}">
        <p14:creationId xmlns:p14="http://schemas.microsoft.com/office/powerpoint/2010/main" val="3194383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a student’s individualized education provided under IDEA? </a:t>
            </a:r>
            <a:r>
              <a:rPr lang="en-US" dirty="0" smtClean="0"/>
              <a:t>(2 </a:t>
            </a:r>
            <a:r>
              <a:rPr lang="en-US" dirty="0"/>
              <a:t>of 2)</a:t>
            </a:r>
          </a:p>
        </p:txBody>
      </p:sp>
      <p:sp>
        <p:nvSpPr>
          <p:cNvPr id="3" name="Content Placeholder 2"/>
          <p:cNvSpPr>
            <a:spLocks noGrp="1"/>
          </p:cNvSpPr>
          <p:nvPr>
            <p:ph idx="1"/>
          </p:nvPr>
        </p:nvSpPr>
        <p:spPr/>
        <p:txBody>
          <a:bodyPr/>
          <a:lstStyle/>
          <a:p>
            <a:pPr marL="347472" indent="-347472"/>
            <a:r>
              <a:rPr lang="en-US" sz="2400" dirty="0" smtClean="0"/>
              <a:t>IEP </a:t>
            </a:r>
            <a:r>
              <a:rPr lang="en-US" sz="2400" dirty="0"/>
              <a:t>development – IEP team, including parents, creates an IEP that outlines the student’s special education services and specifies LRE</a:t>
            </a:r>
          </a:p>
          <a:p>
            <a:pPr marL="347472" indent="-347472"/>
            <a:r>
              <a:rPr lang="en-US" sz="2400" dirty="0"/>
              <a:t>IEP implementation – services outlined in the IEP are provided</a:t>
            </a:r>
          </a:p>
          <a:p>
            <a:pPr marL="347472" indent="-347472"/>
            <a:r>
              <a:rPr lang="en-US" sz="2400" dirty="0"/>
              <a:t>Annual reviews – IEP is updated to ensure that student is meeting goals</a:t>
            </a:r>
          </a:p>
          <a:p>
            <a:pPr marL="347472" indent="-347472"/>
            <a:r>
              <a:rPr lang="en-US" sz="2400" dirty="0"/>
              <a:t>Re-evaluation – student is tested again to determine continued eligibility </a:t>
            </a:r>
          </a:p>
        </p:txBody>
      </p:sp>
    </p:spTree>
    <p:extLst>
      <p:ext uri="{BB962C8B-B14F-4D97-AF65-F5344CB8AC3E}">
        <p14:creationId xmlns:p14="http://schemas.microsoft.com/office/powerpoint/2010/main" val="1358767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smtClean="0"/>
              <a:t>What role does Section 504 play in the provision of services to students with disabilities? </a:t>
            </a:r>
            <a:endParaRPr lang="en-US" dirty="0"/>
          </a:p>
        </p:txBody>
      </p:sp>
      <p:sp>
        <p:nvSpPr>
          <p:cNvPr id="5" name="Content Placeholder 4"/>
          <p:cNvSpPr>
            <a:spLocks noGrp="1"/>
          </p:cNvSpPr>
          <p:nvPr>
            <p:ph idx="1"/>
          </p:nvPr>
        </p:nvSpPr>
        <p:spPr>
          <a:xfrm>
            <a:off x="457200" y="1905000"/>
            <a:ext cx="8229600" cy="4221163"/>
          </a:xfrm>
        </p:spPr>
        <p:txBody>
          <a:bodyPr/>
          <a:lstStyle/>
          <a:p>
            <a:pPr marL="347472" indent="-347472"/>
            <a:r>
              <a:rPr lang="en-US" sz="2400" dirty="0"/>
              <a:t>Some students who have disabilities but do not require special education services can still benefit from accommodations or from related services </a:t>
            </a:r>
          </a:p>
          <a:p>
            <a:pPr marL="347472" indent="-347472"/>
            <a:r>
              <a:rPr lang="en-US" sz="2400" dirty="0"/>
              <a:t>A multidisciplinary team develops a 504 plan that includes the provision of needed accommodations and </a:t>
            </a:r>
            <a:r>
              <a:rPr lang="en-US" sz="2400" dirty="0" smtClean="0"/>
              <a:t>services</a:t>
            </a:r>
            <a:endParaRPr lang="en-US" sz="2400" dirty="0"/>
          </a:p>
        </p:txBody>
      </p:sp>
    </p:spTree>
    <p:extLst>
      <p:ext uri="{BB962C8B-B14F-4D97-AF65-F5344CB8AC3E}">
        <p14:creationId xmlns:p14="http://schemas.microsoft.com/office/powerpoint/2010/main" val="3140164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Individualized Education: Plans and Programs</a:t>
            </a:r>
            <a:endParaRPr lang="en-US" dirty="0"/>
          </a:p>
        </p:txBody>
      </p:sp>
      <p:sp>
        <p:nvSpPr>
          <p:cNvPr id="3" name="Content Placeholder 2"/>
          <p:cNvSpPr>
            <a:spLocks noGrp="1"/>
          </p:cNvSpPr>
          <p:nvPr>
            <p:ph type="body" idx="1"/>
          </p:nvPr>
        </p:nvSpPr>
        <p:spPr>
          <a:xfrm>
            <a:off x="674687" y="2895600"/>
            <a:ext cx="7794627" cy="2819400"/>
          </a:xfrm>
        </p:spPr>
        <p:txBody>
          <a:bodyPr/>
          <a:lstStyle/>
          <a:p>
            <a:pPr>
              <a:spcBef>
                <a:spcPts val="2500"/>
              </a:spcBef>
            </a:pPr>
            <a:r>
              <a:rPr lang="en-US" sz="2200" dirty="0" smtClean="0">
                <a:solidFill>
                  <a:schemeClr val="tx1"/>
                </a:solidFill>
              </a:rPr>
              <a:t>Understand when and for whom IFSPs and IEPs are developed, know the basic components that each document should contain, explain the purposes of behavior intervention plans and individualized transition plans , and understand how accommodations and modifications support the education of students with disabilities. </a:t>
            </a:r>
            <a:endParaRPr lang="en-US" sz="2200" dirty="0">
              <a:solidFill>
                <a:schemeClr val="tx1"/>
              </a:solidFill>
            </a:endParaRPr>
          </a:p>
        </p:txBody>
      </p:sp>
    </p:spTree>
    <p:extLst>
      <p:ext uri="{BB962C8B-B14F-4D97-AF65-F5344CB8AC3E}">
        <p14:creationId xmlns:p14="http://schemas.microsoft.com/office/powerpoint/2010/main" val="810003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4.5 IFSPs and IEPs </a:t>
            </a:r>
          </a:p>
        </p:txBody>
      </p:sp>
      <p:sp>
        <p:nvSpPr>
          <p:cNvPr id="3" name="Content Placeholder 2"/>
          <p:cNvSpPr>
            <a:spLocks noGrp="1"/>
          </p:cNvSpPr>
          <p:nvPr>
            <p:ph idx="1"/>
          </p:nvPr>
        </p:nvSpPr>
        <p:spPr/>
        <p:txBody>
          <a:bodyPr/>
          <a:lstStyle/>
          <a:p>
            <a:pPr marL="347472" indent="-347472"/>
            <a:r>
              <a:rPr lang="en-US" sz="2400" dirty="0"/>
              <a:t>Each child with a disability receives an individualized education, which is delineated in either an individualized family service plan (IFSP) for infants and toddlers ages birth to 3 or an individualized education program (IEP) for students ages 3 to 21.</a:t>
            </a:r>
          </a:p>
          <a:p>
            <a:pPr marL="347472" indent="-347472"/>
            <a:r>
              <a:rPr lang="en-US" sz="2400" dirty="0"/>
              <a:t>All personnel responsible for the education of infants, toddlers, and students with disabilities should have access to these documents; however, confidentiality must be maintained</a:t>
            </a:r>
            <a:r>
              <a:rPr lang="en-US" sz="2400" dirty="0" smtClean="0"/>
              <a:t>.</a:t>
            </a:r>
            <a:endParaRPr lang="en-US" sz="2400" dirty="0"/>
          </a:p>
        </p:txBody>
      </p:sp>
    </p:spTree>
    <p:extLst>
      <p:ext uri="{BB962C8B-B14F-4D97-AF65-F5344CB8AC3E}">
        <p14:creationId xmlns:p14="http://schemas.microsoft.com/office/powerpoint/2010/main" val="200698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tools are used to ensure FAPE to children and students with disabilities</a:t>
            </a:r>
            <a:r>
              <a:rPr lang="en-US" dirty="0" smtClean="0"/>
              <a:t>?</a:t>
            </a:r>
            <a:br>
              <a:rPr lang="en-US" dirty="0" smtClean="0"/>
            </a:br>
            <a:r>
              <a:rPr lang="en-US" dirty="0" smtClean="0"/>
              <a:t>(1 </a:t>
            </a:r>
            <a:r>
              <a:rPr lang="en-US" dirty="0"/>
              <a:t>of 2)</a:t>
            </a:r>
            <a:r>
              <a:rPr lang="en-US" dirty="0" smtClean="0"/>
              <a:t> </a:t>
            </a:r>
            <a:endParaRPr lang="en-US" dirty="0"/>
          </a:p>
        </p:txBody>
      </p:sp>
      <p:sp>
        <p:nvSpPr>
          <p:cNvPr id="3" name="Content Placeholder 2"/>
          <p:cNvSpPr>
            <a:spLocks noGrp="1"/>
          </p:cNvSpPr>
          <p:nvPr>
            <p:ph idx="1"/>
          </p:nvPr>
        </p:nvSpPr>
        <p:spPr>
          <a:xfrm>
            <a:off x="457200" y="1752600"/>
            <a:ext cx="8229600" cy="4373563"/>
          </a:xfrm>
        </p:spPr>
        <p:txBody>
          <a:bodyPr/>
          <a:lstStyle/>
          <a:p>
            <a:pPr marL="347472" indent="-347472"/>
            <a:r>
              <a:rPr lang="en-US" sz="2400" dirty="0"/>
              <a:t>Children age 0-3</a:t>
            </a:r>
          </a:p>
          <a:p>
            <a:pPr marL="731520" lvl="1" indent="-347472">
              <a:spcBef>
                <a:spcPts val="1500"/>
              </a:spcBef>
            </a:pPr>
            <a:r>
              <a:rPr lang="en-US" sz="2400" dirty="0"/>
              <a:t>Individualized education outlined in an IFSP</a:t>
            </a:r>
          </a:p>
          <a:p>
            <a:pPr marL="731520" lvl="1" indent="-347472">
              <a:spcBef>
                <a:spcPts val="1500"/>
              </a:spcBef>
            </a:pPr>
            <a:r>
              <a:rPr lang="en-US" sz="2400" dirty="0"/>
              <a:t>Services focus on the entire family</a:t>
            </a:r>
          </a:p>
          <a:p>
            <a:pPr marL="731520" lvl="1" indent="-347472">
              <a:spcBef>
                <a:spcPts val="1500"/>
              </a:spcBef>
            </a:pPr>
            <a:r>
              <a:rPr lang="en-US" sz="2400" dirty="0"/>
              <a:t>Many services provided in natural environments</a:t>
            </a:r>
          </a:p>
          <a:p>
            <a:pPr marL="731520" lvl="1" indent="-347472">
              <a:spcBef>
                <a:spcPts val="1500"/>
              </a:spcBef>
            </a:pPr>
            <a:r>
              <a:rPr lang="en-US" sz="2400" dirty="0"/>
              <a:t>Child must transition to preschool at age </a:t>
            </a:r>
            <a:r>
              <a:rPr lang="en-US" sz="2400" dirty="0" smtClean="0"/>
              <a:t>3</a:t>
            </a:r>
            <a:endParaRPr lang="en-US" sz="2400" dirty="0"/>
          </a:p>
        </p:txBody>
      </p:sp>
    </p:spTree>
    <p:extLst>
      <p:ext uri="{BB962C8B-B14F-4D97-AF65-F5344CB8AC3E}">
        <p14:creationId xmlns:p14="http://schemas.microsoft.com/office/powerpoint/2010/main" val="914459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tools are used to ensure FAPE to children and students with disabilities</a:t>
            </a:r>
            <a:r>
              <a:rPr lang="en-US" dirty="0" smtClean="0"/>
              <a:t>?</a:t>
            </a:r>
            <a:br>
              <a:rPr lang="en-US" dirty="0" smtClean="0"/>
            </a:br>
            <a:r>
              <a:rPr lang="en-US" dirty="0" smtClean="0"/>
              <a:t>(2 of 2)</a:t>
            </a:r>
            <a:endParaRPr lang="en-US" dirty="0"/>
          </a:p>
        </p:txBody>
      </p:sp>
      <p:sp>
        <p:nvSpPr>
          <p:cNvPr id="3" name="Content Placeholder 2"/>
          <p:cNvSpPr>
            <a:spLocks noGrp="1"/>
          </p:cNvSpPr>
          <p:nvPr>
            <p:ph idx="1"/>
          </p:nvPr>
        </p:nvSpPr>
        <p:spPr>
          <a:xfrm>
            <a:off x="457200" y="1752600"/>
            <a:ext cx="8229600" cy="4373563"/>
          </a:xfrm>
        </p:spPr>
        <p:txBody>
          <a:bodyPr/>
          <a:lstStyle/>
          <a:p>
            <a:pPr marL="347472" indent="-347472"/>
            <a:r>
              <a:rPr lang="en-US" sz="2400" dirty="0" smtClean="0"/>
              <a:t>Students </a:t>
            </a:r>
            <a:r>
              <a:rPr lang="en-US" sz="2400" dirty="0"/>
              <a:t>age 3-21</a:t>
            </a:r>
          </a:p>
          <a:p>
            <a:pPr marL="731520" lvl="1" indent="-347472">
              <a:spcBef>
                <a:spcPts val="1500"/>
              </a:spcBef>
            </a:pPr>
            <a:r>
              <a:rPr lang="en-US" sz="2400" dirty="0"/>
              <a:t>Individualized education outlined in an IEP</a:t>
            </a:r>
          </a:p>
          <a:p>
            <a:pPr marL="731520" lvl="1" indent="-347472">
              <a:spcBef>
                <a:spcPts val="1500"/>
              </a:spcBef>
            </a:pPr>
            <a:r>
              <a:rPr lang="en-US" sz="2400" dirty="0"/>
              <a:t>special education services, accommodations, related services, and accountability measures</a:t>
            </a:r>
          </a:p>
          <a:p>
            <a:pPr marL="731520" lvl="1" indent="-347472">
              <a:spcBef>
                <a:spcPts val="1500"/>
              </a:spcBef>
            </a:pPr>
            <a:r>
              <a:rPr lang="en-US" sz="2400" dirty="0"/>
              <a:t>Most services provided in a school environment</a:t>
            </a:r>
          </a:p>
        </p:txBody>
      </p:sp>
    </p:spTree>
    <p:extLst>
      <p:ext uri="{BB962C8B-B14F-4D97-AF65-F5344CB8AC3E}">
        <p14:creationId xmlns:p14="http://schemas.microsoft.com/office/powerpoint/2010/main" val="833312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should have access to IFSPs and IEPs?</a:t>
            </a:r>
          </a:p>
        </p:txBody>
      </p:sp>
      <p:sp>
        <p:nvSpPr>
          <p:cNvPr id="3" name="Content Placeholder 2"/>
          <p:cNvSpPr>
            <a:spLocks noGrp="1"/>
          </p:cNvSpPr>
          <p:nvPr>
            <p:ph idx="1"/>
          </p:nvPr>
        </p:nvSpPr>
        <p:spPr/>
        <p:txBody>
          <a:bodyPr/>
          <a:lstStyle/>
          <a:p>
            <a:pPr marL="347472" indent="-347472"/>
            <a:r>
              <a:rPr lang="en-US" sz="2400" dirty="0"/>
              <a:t>Parents</a:t>
            </a:r>
          </a:p>
          <a:p>
            <a:pPr marL="347472" indent="-347472"/>
            <a:r>
              <a:rPr lang="en-US" sz="2400" dirty="0"/>
              <a:t>Every school professional who works with the family</a:t>
            </a:r>
          </a:p>
          <a:p>
            <a:pPr marL="731520" lvl="1" indent="-347472">
              <a:spcBef>
                <a:spcPts val="1500"/>
              </a:spcBef>
            </a:pPr>
            <a:r>
              <a:rPr lang="en-US" sz="2400" dirty="0"/>
              <a:t>Teachers, paraprofessionals, related service providers, and school administrators</a:t>
            </a:r>
          </a:p>
          <a:p>
            <a:pPr marL="347472" indent="-347472"/>
            <a:r>
              <a:rPr lang="en-US" sz="2400" dirty="0"/>
              <a:t>IFSPs and IEPs should be kept in a place that is easily accessible by these people but also ensures that the documents remain </a:t>
            </a:r>
            <a:r>
              <a:rPr lang="en-US" sz="2400" dirty="0" smtClean="0"/>
              <a:t>confidential</a:t>
            </a:r>
          </a:p>
        </p:txBody>
      </p:sp>
    </p:spTree>
    <p:extLst>
      <p:ext uri="{BB962C8B-B14F-4D97-AF65-F5344CB8AC3E}">
        <p14:creationId xmlns:p14="http://schemas.microsoft.com/office/powerpoint/2010/main" val="3836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4.6 Basic Elements of IFSPs and IEPs </a:t>
            </a:r>
          </a:p>
        </p:txBody>
      </p:sp>
      <p:sp>
        <p:nvSpPr>
          <p:cNvPr id="3" name="Content Placeholder 2"/>
          <p:cNvSpPr>
            <a:spLocks noGrp="1"/>
          </p:cNvSpPr>
          <p:nvPr>
            <p:ph idx="1"/>
          </p:nvPr>
        </p:nvSpPr>
        <p:spPr/>
        <p:txBody>
          <a:bodyPr/>
          <a:lstStyle/>
          <a:p>
            <a:pPr marL="347472" lvl="0" indent="-347472"/>
            <a:r>
              <a:rPr lang="en-US" sz="2400" dirty="0"/>
              <a:t>Every IFSP should include key elements to ensure that an infant’s or toddler’s individualized services are implemented.</a:t>
            </a:r>
          </a:p>
          <a:p>
            <a:pPr marL="347472" lvl="0" indent="-347472"/>
            <a:r>
              <a:rPr lang="en-US" sz="2400" dirty="0"/>
              <a:t>Similarly, every IEP should include key elements to ensure a student’s free appropriate public education (FAPE) in the least restrictive environment (LRE).</a:t>
            </a:r>
          </a:p>
        </p:txBody>
      </p:sp>
    </p:spTree>
    <p:extLst>
      <p:ext uri="{BB962C8B-B14F-4D97-AF65-F5344CB8AC3E}">
        <p14:creationId xmlns:p14="http://schemas.microsoft.com/office/powerpoint/2010/main" val="3664637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basic elements should every IFSP contain</a:t>
            </a:r>
            <a:r>
              <a:rPr lang="en-US" dirty="0" smtClean="0"/>
              <a:t>? (1 of 2)</a:t>
            </a:r>
            <a:endParaRPr lang="en-US" dirty="0"/>
          </a:p>
        </p:txBody>
      </p:sp>
      <p:sp>
        <p:nvSpPr>
          <p:cNvPr id="3" name="Content Placeholder 2"/>
          <p:cNvSpPr>
            <a:spLocks noGrp="1"/>
          </p:cNvSpPr>
          <p:nvPr>
            <p:ph idx="1"/>
          </p:nvPr>
        </p:nvSpPr>
        <p:spPr/>
        <p:txBody>
          <a:bodyPr/>
          <a:lstStyle/>
          <a:p>
            <a:pPr marL="347472" lvl="0" indent="-347472"/>
            <a:r>
              <a:rPr lang="en-US" sz="2400" dirty="0"/>
              <a:t>Current functioning levels – describe the child’s abilities in all relevant areas </a:t>
            </a:r>
          </a:p>
          <a:p>
            <a:pPr marL="347472" lvl="0" indent="-347472"/>
            <a:r>
              <a:rPr lang="en-US" sz="2400" dirty="0"/>
              <a:t>Family’s strengths and needs –how family members can support the development of the child and how they might have difficulty or need assistance</a:t>
            </a:r>
          </a:p>
          <a:p>
            <a:pPr marL="347472" lvl="0" indent="-347472"/>
            <a:r>
              <a:rPr lang="en-US" sz="2400" dirty="0"/>
              <a:t>Expected outcomes – specifies procedures, evaluation criteria, and a timeline for meeting goals</a:t>
            </a:r>
          </a:p>
          <a:p>
            <a:pPr marL="347472" lvl="0" indent="-347472"/>
            <a:r>
              <a:rPr lang="en-US" sz="2400" dirty="0"/>
              <a:t>Necessary services – the services that the child and family will receive, as well as the location and schedule for their </a:t>
            </a:r>
            <a:r>
              <a:rPr lang="en-US" sz="2400" dirty="0" smtClean="0"/>
              <a:t>delivery</a:t>
            </a:r>
            <a:endParaRPr lang="en-US" sz="2400" dirty="0"/>
          </a:p>
        </p:txBody>
      </p:sp>
    </p:spTree>
    <p:extLst>
      <p:ext uri="{BB962C8B-B14F-4D97-AF65-F5344CB8AC3E}">
        <p14:creationId xmlns:p14="http://schemas.microsoft.com/office/powerpoint/2010/main" val="62062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basic elements should every IFSP contain</a:t>
            </a:r>
            <a:r>
              <a:rPr lang="en-US" dirty="0" smtClean="0"/>
              <a:t>? (2 of 2)</a:t>
            </a:r>
            <a:endParaRPr lang="en-US" dirty="0"/>
          </a:p>
        </p:txBody>
      </p:sp>
      <p:sp>
        <p:nvSpPr>
          <p:cNvPr id="3" name="Content Placeholder 2"/>
          <p:cNvSpPr>
            <a:spLocks noGrp="1"/>
          </p:cNvSpPr>
          <p:nvPr>
            <p:ph idx="1"/>
          </p:nvPr>
        </p:nvSpPr>
        <p:spPr/>
        <p:txBody>
          <a:bodyPr/>
          <a:lstStyle/>
          <a:p>
            <a:pPr marL="347472" lvl="0" indent="-347472"/>
            <a:r>
              <a:rPr lang="en-US" sz="2400" dirty="0" smtClean="0"/>
              <a:t>Start </a:t>
            </a:r>
            <a:r>
              <a:rPr lang="en-US" sz="2400" dirty="0"/>
              <a:t>date – specifies the date on which services will be initiated</a:t>
            </a:r>
          </a:p>
          <a:p>
            <a:pPr marL="347472" lvl="0" indent="-347472"/>
            <a:r>
              <a:rPr lang="en-US" sz="2400" dirty="0"/>
              <a:t>Service coordinator – the person who oversees and coordinates services</a:t>
            </a:r>
          </a:p>
          <a:p>
            <a:pPr marL="347472" lvl="0" indent="-347472"/>
            <a:r>
              <a:rPr lang="en-US" sz="2400" dirty="0"/>
              <a:t>A biannual review –every six months the parents are updated on the child’s progress and changes to the IFSP are determined</a:t>
            </a:r>
          </a:p>
          <a:p>
            <a:pPr marL="347472" lvl="0" indent="-347472"/>
            <a:r>
              <a:rPr lang="en-US" sz="2400" dirty="0"/>
              <a:t>Transition plan – describes the well-planned methods for transitioning the child to preschool or other appropriate services at age </a:t>
            </a:r>
            <a:r>
              <a:rPr lang="en-US" sz="2400" dirty="0" smtClean="0"/>
              <a:t>three</a:t>
            </a:r>
          </a:p>
        </p:txBody>
      </p:sp>
    </p:spTree>
    <p:extLst>
      <p:ext uri="{BB962C8B-B14F-4D97-AF65-F5344CB8AC3E}">
        <p14:creationId xmlns:p14="http://schemas.microsoft.com/office/powerpoint/2010/main" val="1779301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basic elements should every IEP contain? </a:t>
            </a:r>
            <a:r>
              <a:rPr lang="en-US" dirty="0" smtClean="0"/>
              <a:t>(1 of 3)</a:t>
            </a:r>
            <a:endParaRPr lang="en-US" dirty="0"/>
          </a:p>
        </p:txBody>
      </p:sp>
      <p:sp>
        <p:nvSpPr>
          <p:cNvPr id="3" name="Content Placeholder 2"/>
          <p:cNvSpPr>
            <a:spLocks noGrp="1"/>
          </p:cNvSpPr>
          <p:nvPr>
            <p:ph idx="1"/>
          </p:nvPr>
        </p:nvSpPr>
        <p:spPr/>
        <p:txBody>
          <a:bodyPr/>
          <a:lstStyle/>
          <a:p>
            <a:pPr marL="347472" lvl="0" indent="-347472"/>
            <a:r>
              <a:rPr lang="en-US" sz="2400" dirty="0"/>
              <a:t>Current performance – the student’s present levels of academic achievement and how the disability influences participation and progress in the general education curriculum</a:t>
            </a:r>
          </a:p>
          <a:p>
            <a:pPr marL="347472" lvl="0" indent="-347472"/>
            <a:r>
              <a:rPr lang="en-US" sz="2400" dirty="0"/>
              <a:t>Goals – Measurable goals (aligned with grade-level standards) related to participation in the general education curriculum or other educational needs resulting from the </a:t>
            </a:r>
            <a:r>
              <a:rPr lang="en-US" sz="2400" dirty="0" smtClean="0"/>
              <a:t>disability</a:t>
            </a:r>
          </a:p>
          <a:p>
            <a:pPr marL="347472" lvl="0" indent="-347472"/>
            <a:r>
              <a:rPr lang="en-US" sz="2400" dirty="0" smtClean="0"/>
              <a:t>Special education and related services – accommodations, modifications, or supports </a:t>
            </a:r>
          </a:p>
        </p:txBody>
      </p:sp>
    </p:spTree>
    <p:extLst>
      <p:ext uri="{BB962C8B-B14F-4D97-AF65-F5344CB8AC3E}">
        <p14:creationId xmlns:p14="http://schemas.microsoft.com/office/powerpoint/2010/main" val="1520331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basic elements should every IEP contain? </a:t>
            </a:r>
            <a:r>
              <a:rPr lang="en-US" dirty="0" smtClean="0"/>
              <a:t>(2 </a:t>
            </a:r>
            <a:r>
              <a:rPr lang="en-US" dirty="0"/>
              <a:t>of 3)</a:t>
            </a:r>
          </a:p>
        </p:txBody>
      </p:sp>
      <p:sp>
        <p:nvSpPr>
          <p:cNvPr id="3" name="Content Placeholder 2"/>
          <p:cNvSpPr>
            <a:spLocks noGrp="1"/>
          </p:cNvSpPr>
          <p:nvPr>
            <p:ph idx="1"/>
          </p:nvPr>
        </p:nvSpPr>
        <p:spPr/>
        <p:txBody>
          <a:bodyPr/>
          <a:lstStyle/>
          <a:p>
            <a:pPr marL="347472" lvl="0" indent="-347472"/>
            <a:r>
              <a:rPr lang="en-US" sz="2400" dirty="0"/>
              <a:t>Participation alongside students without disabilities – must justify situations where the student will not participate in activities alongside peers without disabilities</a:t>
            </a:r>
          </a:p>
          <a:p>
            <a:pPr marL="347472" lvl="0" indent="-347472"/>
            <a:r>
              <a:rPr lang="en-US" sz="2400" dirty="0"/>
              <a:t>Participation in state- and district-wide testing – adaptations needed for assessments or reasons for non-participation and an explanation of alternate assessments</a:t>
            </a:r>
          </a:p>
          <a:p>
            <a:pPr marL="347472" lvl="0" indent="-347472"/>
            <a:r>
              <a:rPr lang="en-US" sz="2400" dirty="0"/>
              <a:t>Dates and places – initiation of services, where they will be delivered &amp; expected duration </a:t>
            </a:r>
          </a:p>
        </p:txBody>
      </p:sp>
    </p:spTree>
    <p:extLst>
      <p:ext uri="{BB962C8B-B14F-4D97-AF65-F5344CB8AC3E}">
        <p14:creationId xmlns:p14="http://schemas.microsoft.com/office/powerpoint/2010/main" val="3367517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basic elements should every IEP contain? </a:t>
            </a:r>
            <a:r>
              <a:rPr lang="en-US" dirty="0" smtClean="0"/>
              <a:t>(3 </a:t>
            </a:r>
            <a:r>
              <a:rPr lang="en-US" dirty="0"/>
              <a:t>of 3)</a:t>
            </a:r>
          </a:p>
        </p:txBody>
      </p:sp>
      <p:sp>
        <p:nvSpPr>
          <p:cNvPr id="3" name="Content Placeholder 2"/>
          <p:cNvSpPr>
            <a:spLocks noGrp="1"/>
          </p:cNvSpPr>
          <p:nvPr>
            <p:ph idx="1"/>
          </p:nvPr>
        </p:nvSpPr>
        <p:spPr/>
        <p:txBody>
          <a:bodyPr/>
          <a:lstStyle/>
          <a:p>
            <a:pPr marL="347472" lvl="0" indent="-347472"/>
            <a:r>
              <a:rPr lang="en-US" sz="2400" dirty="0"/>
              <a:t>Transition service needs – (age 16 or sooner) a transition component is included to identify post-school goals and to describe transitional assessments and service needs </a:t>
            </a:r>
          </a:p>
          <a:p>
            <a:pPr marL="347472" lvl="0" indent="-347472"/>
            <a:r>
              <a:rPr lang="en-US" sz="2400" dirty="0"/>
              <a:t>Age of majority rights – students informed of the rights that transfer to them at age of majority</a:t>
            </a:r>
          </a:p>
          <a:p>
            <a:pPr marL="347472" lvl="0" indent="-347472"/>
            <a:r>
              <a:rPr lang="en-US" sz="2400" dirty="0"/>
              <a:t>Measuring progress – how progress will be measured and how parents will be informed</a:t>
            </a:r>
          </a:p>
        </p:txBody>
      </p:sp>
    </p:spTree>
    <p:extLst>
      <p:ext uri="{BB962C8B-B14F-4D97-AF65-F5344CB8AC3E}">
        <p14:creationId xmlns:p14="http://schemas.microsoft.com/office/powerpoint/2010/main" val="1042839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4.7 Additional IEP Components for Behavior and Secondary Transition </a:t>
            </a:r>
          </a:p>
        </p:txBody>
      </p:sp>
      <p:sp>
        <p:nvSpPr>
          <p:cNvPr id="3" name="Content Placeholder 2"/>
          <p:cNvSpPr>
            <a:spLocks noGrp="1"/>
          </p:cNvSpPr>
          <p:nvPr>
            <p:ph idx="1"/>
          </p:nvPr>
        </p:nvSpPr>
        <p:spPr/>
        <p:txBody>
          <a:bodyPr/>
          <a:lstStyle/>
          <a:p>
            <a:pPr marL="347472" lvl="0" indent="-347472"/>
            <a:r>
              <a:rPr lang="en-US" sz="2400" dirty="0"/>
              <a:t>Behavior intervention plans specify the methods through which a student’s challenging behaviors will be reduced or eliminated.</a:t>
            </a:r>
          </a:p>
          <a:p>
            <a:pPr marL="347472" lvl="0" indent="-347472"/>
            <a:r>
              <a:rPr lang="en-US" sz="2400" dirty="0"/>
              <a:t>Individualized transition plans outline transition goals and specify methods to transition a student from high school to work, college, and adult life.</a:t>
            </a:r>
          </a:p>
        </p:txBody>
      </p:sp>
    </p:spTree>
    <p:extLst>
      <p:ext uri="{BB962C8B-B14F-4D97-AF65-F5344CB8AC3E}">
        <p14:creationId xmlns:p14="http://schemas.microsoft.com/office/powerpoint/2010/main" val="3209807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there additional plans that support and complement IEPs? </a:t>
            </a:r>
          </a:p>
        </p:txBody>
      </p:sp>
      <p:sp>
        <p:nvSpPr>
          <p:cNvPr id="3" name="Content Placeholder 2"/>
          <p:cNvSpPr>
            <a:spLocks noGrp="1"/>
          </p:cNvSpPr>
          <p:nvPr>
            <p:ph idx="1"/>
          </p:nvPr>
        </p:nvSpPr>
        <p:spPr/>
        <p:txBody>
          <a:bodyPr/>
          <a:lstStyle/>
          <a:p>
            <a:pPr marL="347472" indent="-347472"/>
            <a:r>
              <a:rPr lang="en-US" sz="2400" dirty="0"/>
              <a:t>Behavior intervention plan (BIP)</a:t>
            </a:r>
          </a:p>
          <a:p>
            <a:pPr marL="731520" lvl="1" indent="-347472">
              <a:spcBef>
                <a:spcPts val="1500"/>
              </a:spcBef>
            </a:pPr>
            <a:r>
              <a:rPr lang="en-US" sz="2400" dirty="0"/>
              <a:t>Developed for students with disabilities who have challenging behaviors or who have violated school conduct codes</a:t>
            </a:r>
          </a:p>
          <a:p>
            <a:pPr marL="731520" lvl="1" indent="-347472">
              <a:spcBef>
                <a:spcPts val="1500"/>
              </a:spcBef>
            </a:pPr>
            <a:r>
              <a:rPr lang="en-US" sz="2400" dirty="0"/>
              <a:t>Strives to reduce or eliminate the probability of future problem behavior </a:t>
            </a:r>
          </a:p>
          <a:p>
            <a:pPr marL="731520" lvl="1" indent="-347472">
              <a:spcBef>
                <a:spcPts val="1500"/>
              </a:spcBef>
            </a:pPr>
            <a:r>
              <a:rPr lang="en-US" sz="2400" dirty="0"/>
              <a:t>A functional behavioral assessment (FBA) is conducted to help determine why a student behaves in a certain way </a:t>
            </a:r>
          </a:p>
        </p:txBody>
      </p:sp>
    </p:spTree>
    <p:extLst>
      <p:ext uri="{BB962C8B-B14F-4D97-AF65-F5344CB8AC3E}">
        <p14:creationId xmlns:p14="http://schemas.microsoft.com/office/powerpoint/2010/main" val="1753670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type of plan addresses students’ needs as they near the age of majority? </a:t>
            </a:r>
            <a:r>
              <a:rPr lang="en-US" dirty="0" smtClean="0"/>
              <a:t>(1 of 2)</a:t>
            </a:r>
            <a:endParaRPr lang="en-US" dirty="0"/>
          </a:p>
        </p:txBody>
      </p:sp>
      <p:sp>
        <p:nvSpPr>
          <p:cNvPr id="3" name="Content Placeholder 2"/>
          <p:cNvSpPr>
            <a:spLocks noGrp="1"/>
          </p:cNvSpPr>
          <p:nvPr>
            <p:ph idx="1"/>
          </p:nvPr>
        </p:nvSpPr>
        <p:spPr/>
        <p:txBody>
          <a:bodyPr/>
          <a:lstStyle/>
          <a:p>
            <a:pPr marL="347472" indent="-347472"/>
            <a:r>
              <a:rPr lang="en-US" sz="2400" dirty="0"/>
              <a:t>Individualized transition plans (ITPs) are included for students with disabilities at age 16</a:t>
            </a:r>
          </a:p>
          <a:p>
            <a:pPr marL="731520" lvl="1" indent="-347472">
              <a:spcBef>
                <a:spcPts val="1500"/>
              </a:spcBef>
            </a:pPr>
            <a:r>
              <a:rPr lang="en-US" sz="2400" dirty="0"/>
              <a:t>Post-secondary goals based on transition assessments in training, education, employment, and independent living skills</a:t>
            </a:r>
          </a:p>
          <a:p>
            <a:pPr marL="731520" lvl="1" indent="-347472">
              <a:spcBef>
                <a:spcPts val="1500"/>
              </a:spcBef>
            </a:pPr>
            <a:r>
              <a:rPr lang="en-US" sz="2400" dirty="0"/>
              <a:t>Transition services and coursework required to help the student meet those goals</a:t>
            </a:r>
          </a:p>
          <a:p>
            <a:pPr marL="731520" lvl="1" indent="-347472">
              <a:spcBef>
                <a:spcPts val="1500"/>
              </a:spcBef>
            </a:pPr>
            <a:r>
              <a:rPr lang="en-US" sz="2400" dirty="0"/>
              <a:t>A statement that the student has been informed about his or her rights as an adult </a:t>
            </a:r>
          </a:p>
        </p:txBody>
      </p:sp>
    </p:spTree>
    <p:extLst>
      <p:ext uri="{BB962C8B-B14F-4D97-AF65-F5344CB8AC3E}">
        <p14:creationId xmlns:p14="http://schemas.microsoft.com/office/powerpoint/2010/main" val="4239497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type of plan addresses students’ needs as they near the age of majority? </a:t>
            </a:r>
            <a:r>
              <a:rPr lang="en-US" dirty="0" smtClean="0"/>
              <a:t>(2 of 2)</a:t>
            </a:r>
            <a:endParaRPr lang="en-US" dirty="0"/>
          </a:p>
        </p:txBody>
      </p:sp>
      <p:sp>
        <p:nvSpPr>
          <p:cNvPr id="3" name="Content Placeholder 2"/>
          <p:cNvSpPr>
            <a:spLocks noGrp="1"/>
          </p:cNvSpPr>
          <p:nvPr>
            <p:ph idx="1"/>
          </p:nvPr>
        </p:nvSpPr>
        <p:spPr/>
        <p:txBody>
          <a:bodyPr/>
          <a:lstStyle/>
          <a:p>
            <a:pPr marL="731520" lvl="1" indent="-347472">
              <a:spcBef>
                <a:spcPts val="1500"/>
              </a:spcBef>
            </a:pPr>
            <a:r>
              <a:rPr lang="en-US" sz="2400" dirty="0"/>
              <a:t>A summary of transition needs and accomplishments when the student exits high school</a:t>
            </a:r>
          </a:p>
          <a:p>
            <a:pPr marL="731520" lvl="1" indent="-347472">
              <a:spcBef>
                <a:spcPts val="1500"/>
              </a:spcBef>
            </a:pPr>
            <a:r>
              <a:rPr lang="en-US" sz="2400" dirty="0"/>
              <a:t>The length of time the student will remain in school (up through age 21) and whether the student will earn a regular diploma, an alternate diploma, or a certificate of completion</a:t>
            </a:r>
          </a:p>
        </p:txBody>
      </p:sp>
    </p:spTree>
    <p:extLst>
      <p:ext uri="{BB962C8B-B14F-4D97-AF65-F5344CB8AC3E}">
        <p14:creationId xmlns:p14="http://schemas.microsoft.com/office/powerpoint/2010/main" val="504699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4.8 School Years</a:t>
            </a:r>
          </a:p>
        </p:txBody>
      </p:sp>
      <p:sp>
        <p:nvSpPr>
          <p:cNvPr id="3" name="Content Placeholder 2"/>
          <p:cNvSpPr>
            <a:spLocks noGrp="1"/>
          </p:cNvSpPr>
          <p:nvPr>
            <p:ph idx="1"/>
          </p:nvPr>
        </p:nvSpPr>
        <p:spPr/>
        <p:txBody>
          <a:bodyPr/>
          <a:lstStyle/>
          <a:p>
            <a:pPr marL="347472" lvl="0" indent="-347472"/>
            <a:r>
              <a:rPr lang="en-US" sz="2400" dirty="0"/>
              <a:t>Students with disabilities are entitled to a range of instructional and testing supports referred to as accommodations.</a:t>
            </a:r>
            <a:endParaRPr lang="en-US" sz="2400" b="1" dirty="0"/>
          </a:p>
          <a:p>
            <a:pPr marL="347472" lvl="0" indent="-347472"/>
            <a:r>
              <a:rPr lang="en-US" sz="2400" dirty="0"/>
              <a:t>When accommodations are not sufficient to help students achieve success, more support might be needed, such as that provided by modifications</a:t>
            </a:r>
            <a:r>
              <a:rPr lang="en-US" sz="2400" dirty="0" smtClean="0"/>
              <a:t>.</a:t>
            </a:r>
            <a:endParaRPr lang="en-US" sz="2400" b="1" dirty="0"/>
          </a:p>
        </p:txBody>
      </p:sp>
    </p:spTree>
    <p:extLst>
      <p:ext uri="{BB962C8B-B14F-4D97-AF65-F5344CB8AC3E}">
        <p14:creationId xmlns:p14="http://schemas.microsoft.com/office/powerpoint/2010/main" val="1479091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are accommodations, and which students are entitled to such assistance</a:t>
            </a:r>
            <a:r>
              <a:rPr lang="en-US" dirty="0" smtClean="0"/>
              <a:t>?</a:t>
            </a:r>
            <a:br>
              <a:rPr lang="en-US" dirty="0" smtClean="0"/>
            </a:br>
            <a:r>
              <a:rPr lang="en-US" dirty="0" smtClean="0"/>
              <a:t>(1 of 2)</a:t>
            </a:r>
            <a:endParaRPr lang="en-US" dirty="0"/>
          </a:p>
        </p:txBody>
      </p:sp>
      <p:sp>
        <p:nvSpPr>
          <p:cNvPr id="3" name="Content Placeholder 2"/>
          <p:cNvSpPr>
            <a:spLocks noGrp="1"/>
          </p:cNvSpPr>
          <p:nvPr>
            <p:ph idx="1"/>
          </p:nvPr>
        </p:nvSpPr>
        <p:spPr>
          <a:xfrm>
            <a:off x="457200" y="1752600"/>
            <a:ext cx="8229600" cy="4373563"/>
          </a:xfrm>
        </p:spPr>
        <p:txBody>
          <a:bodyPr/>
          <a:lstStyle/>
          <a:p>
            <a:pPr marL="347472" indent="-347472"/>
            <a:r>
              <a:rPr lang="en-US" sz="2400" dirty="0"/>
              <a:t>Changes to </a:t>
            </a:r>
            <a:r>
              <a:rPr lang="en-US" sz="2400" b="1" dirty="0"/>
              <a:t>how</a:t>
            </a:r>
            <a:r>
              <a:rPr lang="en-US" sz="2400" dirty="0"/>
              <a:t> a student accesses instructional content and demonstrates learning in order to remove barriers to learning</a:t>
            </a:r>
          </a:p>
          <a:p>
            <a:pPr marL="731520" lvl="1" indent="-347472">
              <a:spcBef>
                <a:spcPts val="1500"/>
              </a:spcBef>
            </a:pPr>
            <a:r>
              <a:rPr lang="en-US" sz="2400" dirty="0"/>
              <a:t>Presentation accommodations — changes to the way instruction is delivered or a test is presented</a:t>
            </a:r>
          </a:p>
          <a:p>
            <a:pPr marL="731520" lvl="1" indent="-347472">
              <a:spcBef>
                <a:spcPts val="1500"/>
              </a:spcBef>
            </a:pPr>
            <a:r>
              <a:rPr lang="en-US" sz="2400" dirty="0"/>
              <a:t>Setting accommodations — changes to the instructional or testing </a:t>
            </a:r>
            <a:r>
              <a:rPr lang="en-US" sz="2400" dirty="0" smtClean="0"/>
              <a:t>environment</a:t>
            </a:r>
            <a:endParaRPr lang="en-US" sz="2400" dirty="0"/>
          </a:p>
        </p:txBody>
      </p:sp>
    </p:spTree>
    <p:extLst>
      <p:ext uri="{BB962C8B-B14F-4D97-AF65-F5344CB8AC3E}">
        <p14:creationId xmlns:p14="http://schemas.microsoft.com/office/powerpoint/2010/main" val="2392900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are accommodations, and which students are entitled to such assistance</a:t>
            </a:r>
            <a:r>
              <a:rPr lang="en-US" dirty="0" smtClean="0"/>
              <a:t>?</a:t>
            </a:r>
            <a:br>
              <a:rPr lang="en-US" dirty="0" smtClean="0"/>
            </a:br>
            <a:r>
              <a:rPr lang="en-US" dirty="0" smtClean="0"/>
              <a:t>(2 of 2)</a:t>
            </a:r>
            <a:endParaRPr lang="en-US" dirty="0"/>
          </a:p>
        </p:txBody>
      </p:sp>
      <p:sp>
        <p:nvSpPr>
          <p:cNvPr id="3" name="Content Placeholder 2"/>
          <p:cNvSpPr>
            <a:spLocks noGrp="1"/>
          </p:cNvSpPr>
          <p:nvPr>
            <p:ph idx="1"/>
          </p:nvPr>
        </p:nvSpPr>
        <p:spPr>
          <a:xfrm>
            <a:off x="457200" y="1770744"/>
            <a:ext cx="8229600" cy="4355420"/>
          </a:xfrm>
        </p:spPr>
        <p:txBody>
          <a:bodyPr/>
          <a:lstStyle/>
          <a:p>
            <a:pPr marL="731520" lvl="1" indent="-347472">
              <a:spcBef>
                <a:spcPts val="1500"/>
              </a:spcBef>
            </a:pPr>
            <a:r>
              <a:rPr lang="en-US" sz="2400" dirty="0"/>
              <a:t>Response accommodations — changes in the way students can respond to assignments or on tests</a:t>
            </a:r>
          </a:p>
          <a:p>
            <a:pPr marL="731520" lvl="1" indent="-347472">
              <a:spcBef>
                <a:spcPts val="1500"/>
              </a:spcBef>
            </a:pPr>
            <a:r>
              <a:rPr lang="en-US" sz="2400" dirty="0"/>
              <a:t>Scheduling or timing accommodations — changes to when a student completes an assignment or takes a test</a:t>
            </a:r>
          </a:p>
          <a:p>
            <a:pPr marL="347472" indent="-347472"/>
            <a:r>
              <a:rPr lang="en-US" sz="2400" dirty="0"/>
              <a:t>Do not change a student’s learning expectations or the amount of work the student must complete</a:t>
            </a:r>
          </a:p>
        </p:txBody>
      </p:sp>
    </p:spTree>
    <p:extLst>
      <p:ext uri="{BB962C8B-B14F-4D97-AF65-F5344CB8AC3E}">
        <p14:creationId xmlns:p14="http://schemas.microsoft.com/office/powerpoint/2010/main" val="3583107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modifications, and how do they differ from accommodations? </a:t>
            </a:r>
          </a:p>
        </p:txBody>
      </p:sp>
      <p:sp>
        <p:nvSpPr>
          <p:cNvPr id="3" name="Content Placeholder 2"/>
          <p:cNvSpPr>
            <a:spLocks noGrp="1"/>
          </p:cNvSpPr>
          <p:nvPr>
            <p:ph idx="1"/>
          </p:nvPr>
        </p:nvSpPr>
        <p:spPr/>
        <p:txBody>
          <a:bodyPr/>
          <a:lstStyle/>
          <a:p>
            <a:pPr marL="347472" indent="-347472"/>
            <a:r>
              <a:rPr lang="en-US" sz="2400" dirty="0"/>
              <a:t>Changes to instruction, curriculum, or assessments that alter </a:t>
            </a:r>
            <a:r>
              <a:rPr lang="en-US" sz="2400" b="1" dirty="0"/>
              <a:t>what</a:t>
            </a:r>
            <a:r>
              <a:rPr lang="en-US" sz="2400" dirty="0"/>
              <a:t> the student is expected to learn or</a:t>
            </a:r>
          </a:p>
          <a:p>
            <a:pPr marL="731520" lvl="1" indent="-347472">
              <a:spcBef>
                <a:spcPts val="1500"/>
              </a:spcBef>
            </a:pPr>
            <a:r>
              <a:rPr lang="en-US" sz="2400" dirty="0"/>
              <a:t>Reducing the level of difficulty (e.g., lower reading level, reduced number of answer choices, word banks)</a:t>
            </a:r>
          </a:p>
          <a:p>
            <a:pPr marL="731520" lvl="1" indent="-347472">
              <a:spcBef>
                <a:spcPts val="1500"/>
              </a:spcBef>
            </a:pPr>
            <a:r>
              <a:rPr lang="en-US" sz="2400" dirty="0"/>
              <a:t>Reducing the breadth and focus of an assignment (e.g., simplified vocabulary, creating an outline instead of an essay)</a:t>
            </a:r>
          </a:p>
          <a:p>
            <a:pPr marL="731520" lvl="1" indent="-347472">
              <a:spcBef>
                <a:spcPts val="1500"/>
              </a:spcBef>
            </a:pPr>
            <a:r>
              <a:rPr lang="en-US" sz="2400" dirty="0"/>
              <a:t>Reducing the amount of work the student completes (e.g., complete one assignment for two classes)</a:t>
            </a:r>
          </a:p>
        </p:txBody>
      </p:sp>
    </p:spTree>
    <p:extLst>
      <p:ext uri="{BB962C8B-B14F-4D97-AF65-F5344CB8AC3E}">
        <p14:creationId xmlns:p14="http://schemas.microsoft.com/office/powerpoint/2010/main" val="2766529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Services, Personnel, and Settings</a:t>
            </a:r>
          </a:p>
        </p:txBody>
      </p:sp>
      <p:sp>
        <p:nvSpPr>
          <p:cNvPr id="3" name="Text Placeholder 2"/>
          <p:cNvSpPr>
            <a:spLocks noGrp="1"/>
          </p:cNvSpPr>
          <p:nvPr>
            <p:ph type="body" idx="1"/>
          </p:nvPr>
        </p:nvSpPr>
        <p:spPr>
          <a:xfrm>
            <a:off x="674687" y="2438400"/>
            <a:ext cx="7794627" cy="3276600"/>
          </a:xfrm>
        </p:spPr>
        <p:txBody>
          <a:bodyPr/>
          <a:lstStyle/>
          <a:p>
            <a:pPr>
              <a:spcBef>
                <a:spcPts val="2500"/>
              </a:spcBef>
            </a:pPr>
            <a:r>
              <a:rPr lang="en-US" sz="2200" dirty="0">
                <a:solidFill>
                  <a:schemeClr val="tx1"/>
                </a:solidFill>
              </a:rPr>
              <a:t>Explain the concept of individualized services and how related services support them, describe the different types of specialized personnel who work with students with disabilities, and explain the continuum of settings in which the individualized services are delivered. </a:t>
            </a:r>
          </a:p>
        </p:txBody>
      </p:sp>
    </p:spTree>
    <p:extLst>
      <p:ext uri="{BB962C8B-B14F-4D97-AF65-F5344CB8AC3E}">
        <p14:creationId xmlns:p14="http://schemas.microsoft.com/office/powerpoint/2010/main" val="1180494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4.9 Individualized Services</a:t>
            </a:r>
          </a:p>
        </p:txBody>
      </p:sp>
      <p:sp>
        <p:nvSpPr>
          <p:cNvPr id="3" name="Content Placeholder 2"/>
          <p:cNvSpPr>
            <a:spLocks noGrp="1"/>
          </p:cNvSpPr>
          <p:nvPr>
            <p:ph idx="1"/>
          </p:nvPr>
        </p:nvSpPr>
        <p:spPr/>
        <p:txBody>
          <a:bodyPr/>
          <a:lstStyle/>
          <a:p>
            <a:pPr marL="347472" indent="-347472"/>
            <a:r>
              <a:rPr lang="en-US" sz="2400" dirty="0"/>
              <a:t>Each student with a disability receives an intensive, individualized set of services.</a:t>
            </a:r>
          </a:p>
          <a:p>
            <a:pPr marL="347472" indent="-347472"/>
            <a:r>
              <a:rPr lang="en-US" sz="2400" dirty="0"/>
              <a:t>Related services provide additional, complementary supports that allow a student with a disability to benefit from an individualized education.</a:t>
            </a:r>
          </a:p>
        </p:txBody>
      </p:sp>
    </p:spTree>
    <p:extLst>
      <p:ext uri="{BB962C8B-B14F-4D97-AF65-F5344CB8AC3E}">
        <p14:creationId xmlns:p14="http://schemas.microsoft.com/office/powerpoint/2010/main" val="189387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smtClean="0"/>
              <a:t>What special education services are available to students with disabilities &amp; their families?</a:t>
            </a:r>
            <a:endParaRPr lang="en-US" dirty="0"/>
          </a:p>
        </p:txBody>
      </p:sp>
      <p:sp>
        <p:nvSpPr>
          <p:cNvPr id="5" name="Content Placeholder 4"/>
          <p:cNvSpPr>
            <a:spLocks noGrp="1"/>
          </p:cNvSpPr>
          <p:nvPr>
            <p:ph idx="1"/>
          </p:nvPr>
        </p:nvSpPr>
        <p:spPr>
          <a:xfrm>
            <a:off x="457200" y="1676400"/>
            <a:ext cx="8229600" cy="4449763"/>
          </a:xfrm>
        </p:spPr>
        <p:txBody>
          <a:bodyPr/>
          <a:lstStyle/>
          <a:p>
            <a:pPr marL="347472" indent="-347472"/>
            <a:r>
              <a:rPr lang="en-US" sz="2400" dirty="0" smtClean="0"/>
              <a:t>Early intervention services — address developmental delays in physical, cognitive, speech and language, and psychosocial development, and self-help skills</a:t>
            </a:r>
          </a:p>
          <a:p>
            <a:pPr marL="347472" indent="-347472"/>
            <a:r>
              <a:rPr lang="en-US" sz="2400" dirty="0" smtClean="0"/>
              <a:t>Special education services — address challenges in academic or behavioral areas</a:t>
            </a:r>
          </a:p>
          <a:p>
            <a:pPr marL="347472" indent="-347472"/>
            <a:r>
              <a:rPr lang="en-US" sz="2400" dirty="0" smtClean="0"/>
              <a:t>Transition services — support the transition from high school to post-secondary options and address functional skills needed to live independently and participate in leisure and community activities</a:t>
            </a:r>
          </a:p>
          <a:p>
            <a:pPr marL="347472" indent="-347472"/>
            <a:r>
              <a:rPr lang="en-US" sz="2400" dirty="0" smtClean="0"/>
              <a:t>Special education services are intensive and individualized</a:t>
            </a:r>
            <a:endParaRPr lang="en-US" sz="2400" dirty="0"/>
          </a:p>
        </p:txBody>
      </p:sp>
    </p:spTree>
    <p:extLst>
      <p:ext uri="{BB962C8B-B14F-4D97-AF65-F5344CB8AC3E}">
        <p14:creationId xmlns:p14="http://schemas.microsoft.com/office/powerpoint/2010/main" val="3610801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related services, FAPE, and individualized education connected? </a:t>
            </a:r>
          </a:p>
        </p:txBody>
      </p:sp>
      <p:sp>
        <p:nvSpPr>
          <p:cNvPr id="3" name="Content Placeholder 2"/>
          <p:cNvSpPr>
            <a:spLocks noGrp="1"/>
          </p:cNvSpPr>
          <p:nvPr>
            <p:ph idx="1"/>
          </p:nvPr>
        </p:nvSpPr>
        <p:spPr/>
        <p:txBody>
          <a:bodyPr/>
          <a:lstStyle/>
          <a:p>
            <a:pPr marL="347472" indent="-347472"/>
            <a:r>
              <a:rPr lang="en-US" sz="2400" dirty="0"/>
              <a:t>Many students with disabilities require services outside of general or special education to meet their needs</a:t>
            </a:r>
          </a:p>
          <a:p>
            <a:pPr marL="347472" indent="-347472"/>
            <a:r>
              <a:rPr lang="en-US" sz="2400" dirty="0"/>
              <a:t>The most common related services are speech-language therapy, PT, OT, social work services, and psychological services</a:t>
            </a:r>
          </a:p>
          <a:p>
            <a:pPr marL="347472" indent="-347472"/>
            <a:r>
              <a:rPr lang="en-US" sz="2400" dirty="0"/>
              <a:t>Usually provided at no cost to the family</a:t>
            </a:r>
          </a:p>
          <a:p>
            <a:pPr marL="347472" indent="-347472"/>
            <a:r>
              <a:rPr lang="en-US" sz="2400" dirty="0"/>
              <a:t>Individualized to meet student’s needs</a:t>
            </a:r>
          </a:p>
        </p:txBody>
      </p:sp>
    </p:spTree>
    <p:extLst>
      <p:ext uri="{BB962C8B-B14F-4D97-AF65-F5344CB8AC3E}">
        <p14:creationId xmlns:p14="http://schemas.microsoft.com/office/powerpoint/2010/main" val="2938194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4.10 Specialized Personnel</a:t>
            </a:r>
          </a:p>
        </p:txBody>
      </p:sp>
      <p:sp>
        <p:nvSpPr>
          <p:cNvPr id="3" name="Content Placeholder 2"/>
          <p:cNvSpPr>
            <a:spLocks noGrp="1"/>
          </p:cNvSpPr>
          <p:nvPr>
            <p:ph idx="1"/>
          </p:nvPr>
        </p:nvSpPr>
        <p:spPr/>
        <p:txBody>
          <a:bodyPr/>
          <a:lstStyle/>
          <a:p>
            <a:pPr marL="347472" indent="-347472"/>
            <a:r>
              <a:rPr lang="en-US" sz="2400" dirty="0"/>
              <a:t>Special education services are provided by a multidisciplinary team consisting of professionals with different areas of expertise.</a:t>
            </a:r>
          </a:p>
          <a:p>
            <a:pPr marL="347472" indent="-347472"/>
            <a:r>
              <a:rPr lang="en-US" sz="2400" dirty="0"/>
              <a:t>Many types of related service providers are available to support the education of students with disabilities.</a:t>
            </a:r>
          </a:p>
        </p:txBody>
      </p:sp>
    </p:spTree>
    <p:extLst>
      <p:ext uri="{BB962C8B-B14F-4D97-AF65-F5344CB8AC3E}">
        <p14:creationId xmlns:p14="http://schemas.microsoft.com/office/powerpoint/2010/main" val="1476374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responsible for the education of students with disabilities? </a:t>
            </a:r>
          </a:p>
        </p:txBody>
      </p:sp>
      <p:sp>
        <p:nvSpPr>
          <p:cNvPr id="3" name="Content Placeholder 2"/>
          <p:cNvSpPr>
            <a:spLocks noGrp="1"/>
          </p:cNvSpPr>
          <p:nvPr>
            <p:ph idx="1"/>
          </p:nvPr>
        </p:nvSpPr>
        <p:spPr/>
        <p:txBody>
          <a:bodyPr/>
          <a:lstStyle/>
          <a:p>
            <a:pPr marL="347472" indent="-347472"/>
            <a:r>
              <a:rPr lang="en-US" sz="2400" dirty="0"/>
              <a:t>General education teachers provide the primary instruction for most of these students</a:t>
            </a:r>
          </a:p>
          <a:p>
            <a:pPr marL="347472" indent="-347472"/>
            <a:r>
              <a:rPr lang="en-US" sz="2400" dirty="0"/>
              <a:t>Special education teachers support, reinforce, and supplement general education instruction </a:t>
            </a:r>
          </a:p>
          <a:p>
            <a:pPr marL="347472" indent="-347472"/>
            <a:r>
              <a:rPr lang="en-US" sz="2400" dirty="0"/>
              <a:t>Related service providers help students develop skills that are necessary to benefit from special education services</a:t>
            </a:r>
          </a:p>
          <a:p>
            <a:pPr marL="347472" indent="-347472"/>
            <a:r>
              <a:rPr lang="en-US" sz="2400" dirty="0"/>
              <a:t>Service coordinators collaborate with child care teachers, related service providers and parents to coordinate services for infants and toddlers</a:t>
            </a:r>
            <a:r>
              <a:rPr lang="en-US" sz="2400" dirty="0" smtClean="0"/>
              <a:t>.</a:t>
            </a:r>
            <a:endParaRPr lang="en-US" sz="2400" dirty="0"/>
          </a:p>
        </p:txBody>
      </p:sp>
    </p:spTree>
    <p:extLst>
      <p:ext uri="{BB962C8B-B14F-4D97-AF65-F5344CB8AC3E}">
        <p14:creationId xmlns:p14="http://schemas.microsoft.com/office/powerpoint/2010/main" val="1743165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role of related service providers? </a:t>
            </a:r>
            <a:r>
              <a:rPr lang="en-US" dirty="0" smtClean="0"/>
              <a:t>(1 of 2)</a:t>
            </a:r>
            <a:endParaRPr lang="en-US" dirty="0"/>
          </a:p>
        </p:txBody>
      </p:sp>
      <p:sp>
        <p:nvSpPr>
          <p:cNvPr id="3" name="Content Placeholder 2"/>
          <p:cNvSpPr>
            <a:spLocks noGrp="1"/>
          </p:cNvSpPr>
          <p:nvPr>
            <p:ph idx="1"/>
          </p:nvPr>
        </p:nvSpPr>
        <p:spPr/>
        <p:txBody>
          <a:bodyPr/>
          <a:lstStyle/>
          <a:p>
            <a:pPr marL="347472" indent="-347472"/>
            <a:r>
              <a:rPr lang="en-US" sz="2400" dirty="0"/>
              <a:t>Provide specialized knowledge and skills in a given area</a:t>
            </a:r>
          </a:p>
          <a:p>
            <a:pPr marL="731520" lvl="1" indent="-347472">
              <a:spcBef>
                <a:spcPts val="1500"/>
              </a:spcBef>
            </a:pPr>
            <a:r>
              <a:rPr lang="en-US" sz="2400" dirty="0"/>
              <a:t>Psychological services (diagnostic and evaluation) </a:t>
            </a:r>
          </a:p>
          <a:p>
            <a:pPr marL="731520" lvl="1" indent="-347472">
              <a:spcBef>
                <a:spcPts val="1500"/>
              </a:spcBef>
            </a:pPr>
            <a:r>
              <a:rPr lang="en-US" sz="2400" dirty="0"/>
              <a:t>Speech-language therapy </a:t>
            </a:r>
          </a:p>
          <a:p>
            <a:pPr marL="731520" lvl="1" indent="-347472">
              <a:spcBef>
                <a:spcPts val="1500"/>
              </a:spcBef>
            </a:pPr>
            <a:r>
              <a:rPr lang="en-US" sz="2400" dirty="0"/>
              <a:t>Occupational therapy</a:t>
            </a:r>
          </a:p>
          <a:p>
            <a:pPr marL="731520" lvl="1" indent="-347472">
              <a:spcBef>
                <a:spcPts val="1500"/>
              </a:spcBef>
            </a:pPr>
            <a:r>
              <a:rPr lang="en-US" sz="2400" dirty="0"/>
              <a:t>Social work</a:t>
            </a:r>
          </a:p>
          <a:p>
            <a:pPr marL="731520" lvl="1" indent="-347472">
              <a:spcBef>
                <a:spcPts val="1500"/>
              </a:spcBef>
            </a:pPr>
            <a:r>
              <a:rPr lang="en-US" sz="2400" dirty="0"/>
              <a:t>School health services</a:t>
            </a:r>
          </a:p>
          <a:p>
            <a:pPr marL="731520" lvl="1" indent="-347472">
              <a:spcBef>
                <a:spcPts val="1500"/>
              </a:spcBef>
            </a:pPr>
            <a:r>
              <a:rPr lang="en-US" sz="2400" dirty="0"/>
              <a:t>Counseling services/rehabilitation </a:t>
            </a:r>
            <a:r>
              <a:rPr lang="en-US" sz="2400" dirty="0" smtClean="0"/>
              <a:t>counseling</a:t>
            </a:r>
            <a:endParaRPr lang="en-US" sz="2400" dirty="0"/>
          </a:p>
        </p:txBody>
      </p:sp>
    </p:spTree>
    <p:extLst>
      <p:ext uri="{BB962C8B-B14F-4D97-AF65-F5344CB8AC3E}">
        <p14:creationId xmlns:p14="http://schemas.microsoft.com/office/powerpoint/2010/main" val="576389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role of related service providers? </a:t>
            </a:r>
            <a:r>
              <a:rPr lang="en-US" dirty="0" smtClean="0"/>
              <a:t>(2 </a:t>
            </a:r>
            <a:r>
              <a:rPr lang="en-US" dirty="0"/>
              <a:t>of 2)</a:t>
            </a:r>
          </a:p>
        </p:txBody>
      </p:sp>
      <p:sp>
        <p:nvSpPr>
          <p:cNvPr id="3" name="Content Placeholder 2"/>
          <p:cNvSpPr>
            <a:spLocks noGrp="1"/>
          </p:cNvSpPr>
          <p:nvPr>
            <p:ph idx="1"/>
          </p:nvPr>
        </p:nvSpPr>
        <p:spPr/>
        <p:txBody>
          <a:bodyPr/>
          <a:lstStyle/>
          <a:p>
            <a:pPr marL="731520" lvl="1" indent="-347472">
              <a:spcBef>
                <a:spcPts val="1500"/>
              </a:spcBef>
            </a:pPr>
            <a:r>
              <a:rPr lang="en-US" sz="2400" dirty="0" smtClean="0"/>
              <a:t>Adaptive </a:t>
            </a:r>
            <a:r>
              <a:rPr lang="en-US" sz="2400" dirty="0"/>
              <a:t>physical education (therapeutic recreation)</a:t>
            </a:r>
          </a:p>
          <a:p>
            <a:pPr marL="731520" lvl="1" indent="-347472">
              <a:spcBef>
                <a:spcPts val="1500"/>
              </a:spcBef>
            </a:pPr>
            <a:r>
              <a:rPr lang="en-US" sz="2400" dirty="0"/>
              <a:t>Physical therapy</a:t>
            </a:r>
          </a:p>
          <a:p>
            <a:pPr marL="731520" lvl="1" indent="-347472">
              <a:spcBef>
                <a:spcPts val="1500"/>
              </a:spcBef>
            </a:pPr>
            <a:r>
              <a:rPr lang="en-US" sz="2400" dirty="0"/>
              <a:t>Educational interpreting</a:t>
            </a:r>
          </a:p>
          <a:p>
            <a:pPr marL="731520" lvl="1" indent="-347472">
              <a:spcBef>
                <a:spcPts val="1500"/>
              </a:spcBef>
            </a:pPr>
            <a:r>
              <a:rPr lang="en-US" sz="2400" dirty="0"/>
              <a:t>Orientation and mobility training</a:t>
            </a:r>
          </a:p>
          <a:p>
            <a:pPr marL="731520" lvl="1" indent="-347472">
              <a:spcBef>
                <a:spcPts val="1500"/>
              </a:spcBef>
            </a:pPr>
            <a:r>
              <a:rPr lang="en-US" sz="2400" dirty="0"/>
              <a:t>Audiology services</a:t>
            </a:r>
          </a:p>
          <a:p>
            <a:pPr marL="731520" lvl="1" indent="-347472">
              <a:spcBef>
                <a:spcPts val="1500"/>
              </a:spcBef>
            </a:pPr>
            <a:r>
              <a:rPr lang="en-US" sz="2400" dirty="0"/>
              <a:t>Assistive </a:t>
            </a:r>
            <a:r>
              <a:rPr lang="en-US" sz="2400" dirty="0" smtClean="0"/>
              <a:t>technology</a:t>
            </a:r>
            <a:endParaRPr lang="en-US" sz="2400" dirty="0"/>
          </a:p>
        </p:txBody>
      </p:sp>
    </p:spTree>
    <p:extLst>
      <p:ext uri="{BB962C8B-B14F-4D97-AF65-F5344CB8AC3E}">
        <p14:creationId xmlns:p14="http://schemas.microsoft.com/office/powerpoint/2010/main" val="2640173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4.11 Continuum of Settings</a:t>
            </a:r>
          </a:p>
        </p:txBody>
      </p:sp>
      <p:sp>
        <p:nvSpPr>
          <p:cNvPr id="3" name="Content Placeholder 2"/>
          <p:cNvSpPr>
            <a:spLocks noGrp="1"/>
          </p:cNvSpPr>
          <p:nvPr>
            <p:ph idx="1"/>
          </p:nvPr>
        </p:nvSpPr>
        <p:spPr/>
        <p:txBody>
          <a:bodyPr/>
          <a:lstStyle/>
          <a:p>
            <a:pPr marL="347472" indent="-347472"/>
            <a:r>
              <a:rPr lang="en-US" sz="2400" dirty="0"/>
              <a:t>Special education services are delivered in a variety of settings, as required by IDEA, to provide a continuum from inclusive to more restrictive environments.</a:t>
            </a:r>
          </a:p>
          <a:p>
            <a:pPr marL="347472" indent="-347472"/>
            <a:r>
              <a:rPr lang="en-US" sz="2400" dirty="0"/>
              <a:t>The rates of participation in general education for students with disabilities have improved over time</a:t>
            </a:r>
            <a:r>
              <a:rPr lang="en-US" sz="2400" dirty="0" smtClean="0"/>
              <a:t>.</a:t>
            </a:r>
            <a:endParaRPr lang="en-US" sz="2400" dirty="0"/>
          </a:p>
        </p:txBody>
      </p:sp>
    </p:spTree>
    <p:extLst>
      <p:ext uri="{BB962C8B-B14F-4D97-AF65-F5344CB8AC3E}">
        <p14:creationId xmlns:p14="http://schemas.microsoft.com/office/powerpoint/2010/main" val="603936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students with disabilities receive their education? </a:t>
            </a:r>
          </a:p>
        </p:txBody>
      </p:sp>
      <p:sp>
        <p:nvSpPr>
          <p:cNvPr id="3" name="Content Placeholder 2"/>
          <p:cNvSpPr>
            <a:spLocks noGrp="1"/>
          </p:cNvSpPr>
          <p:nvPr>
            <p:ph idx="1"/>
          </p:nvPr>
        </p:nvSpPr>
        <p:spPr/>
        <p:txBody>
          <a:bodyPr/>
          <a:lstStyle/>
          <a:p>
            <a:pPr marL="347472" indent="-347472"/>
            <a:r>
              <a:rPr lang="en-US" sz="2400" dirty="0"/>
              <a:t>Least restrictive environment (LRE)</a:t>
            </a:r>
          </a:p>
          <a:p>
            <a:pPr marL="731520" lvl="1" indent="-347472">
              <a:spcBef>
                <a:spcPts val="1500"/>
              </a:spcBef>
            </a:pPr>
            <a:r>
              <a:rPr lang="en-US" sz="2400" dirty="0"/>
              <a:t>Students with disabilities are educated with their peers and provided access to the general education curriculum to the greatest extent possible </a:t>
            </a:r>
          </a:p>
          <a:p>
            <a:pPr marL="731520" lvl="1" indent="-347472">
              <a:spcBef>
                <a:spcPts val="1500"/>
              </a:spcBef>
            </a:pPr>
            <a:r>
              <a:rPr lang="en-US" sz="2400" dirty="0"/>
              <a:t>Determined based on the individual needs of the student</a:t>
            </a:r>
          </a:p>
          <a:p>
            <a:pPr marL="347472" indent="-347472"/>
            <a:r>
              <a:rPr lang="en-US" sz="2400" dirty="0"/>
              <a:t>Almost all students with disabilities attend general education classes for a significant part of their school day</a:t>
            </a:r>
          </a:p>
          <a:p>
            <a:pPr marL="347472" indent="-347472"/>
            <a:r>
              <a:rPr lang="en-US" sz="2400" dirty="0"/>
              <a:t>Most receive at least some special education services outside the general education </a:t>
            </a:r>
            <a:r>
              <a:rPr lang="en-US" sz="2400" dirty="0" smtClean="0"/>
              <a:t>classroom</a:t>
            </a:r>
            <a:endParaRPr lang="en-US" sz="2400" dirty="0"/>
          </a:p>
        </p:txBody>
      </p:sp>
    </p:spTree>
    <p:extLst>
      <p:ext uri="{BB962C8B-B14F-4D97-AF65-F5344CB8AC3E}">
        <p14:creationId xmlns:p14="http://schemas.microsoft.com/office/powerpoint/2010/main" val="2910780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have the educational placements for students with disabilities changed? </a:t>
            </a:r>
          </a:p>
        </p:txBody>
      </p:sp>
      <p:pic>
        <p:nvPicPr>
          <p:cNvPr id="4" name="Content Placeholder 3" descr="Percentage of Students with Disabilities, Ages 6–21 Served in Four Educational Environments: Fall 1985–Fall 2014. Regular class at least 80% of the day increased from about 25% in 1985 to about 62% in 2014. Regular class 40%-79% of the day decreased from about 42% to about 20%. Regular class less than 40% of the day decreased from about 25% to about 15%. Separate school decreased from about 8% to about 2%." title="Educational Environments Across Time"/>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69830" y="1328919"/>
            <a:ext cx="7404340" cy="4995681"/>
          </a:xfrm>
        </p:spPr>
      </p:pic>
    </p:spTree>
    <p:extLst>
      <p:ext uri="{BB962C8B-B14F-4D97-AF65-F5344CB8AC3E}">
        <p14:creationId xmlns:p14="http://schemas.microsoft.com/office/powerpoint/2010/main" val="2845985370"/>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58</TotalTime>
  <Words>2772</Words>
  <Application>Microsoft Office PowerPoint</Application>
  <PresentationFormat>On-screen Show (4:3)</PresentationFormat>
  <Paragraphs>218</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Times New Roman</vt:lpstr>
      <vt:lpstr>Verdana</vt:lpstr>
      <vt:lpstr>Wingdings</vt:lpstr>
      <vt:lpstr>508 Lecture</vt:lpstr>
      <vt:lpstr>Introduction to Contemporary Special Education: New Horizons</vt:lpstr>
      <vt:lpstr>Learning Objectives (1 of 3)</vt:lpstr>
      <vt:lpstr>Learning Objectives (2 of 3)</vt:lpstr>
      <vt:lpstr>Learning Objectives (3 of 3)</vt:lpstr>
      <vt:lpstr>Educating Students With Disabilities</vt:lpstr>
      <vt:lpstr>4.1 Federal Legislation</vt:lpstr>
      <vt:lpstr>What laws cover the education of children and youth with disabilities in the U.S.? </vt:lpstr>
      <vt:lpstr>How has federal legislation changed the education of students with disabilities? </vt:lpstr>
      <vt:lpstr>4.2 Basic Guarantees</vt:lpstr>
      <vt:lpstr>How do Section 504 and IDEA differ in terms of educating students with disabilities? (1 of 2) </vt:lpstr>
      <vt:lpstr>How do Section 504 and IDEA differ in terms of educating students with disabilities? (2 of 2)</vt:lpstr>
      <vt:lpstr>What are the basic guarantees that IDEA provides for students with disabilities?  (1 of 2)</vt:lpstr>
      <vt:lpstr>What are the basic guarantees that IDEA provides for students with disabilities?  (2 of 2)</vt:lpstr>
      <vt:lpstr>4.3 Child Find and Initial Referrals</vt:lpstr>
      <vt:lpstr>How are infants and toddlers with disabilities initially identified? </vt:lpstr>
      <vt:lpstr>How are school-age students with disabilities initially identified? </vt:lpstr>
      <vt:lpstr>4.4 Steps in the IEP and Section 504 Processes</vt:lpstr>
      <vt:lpstr>How is a student’s individualized education provided under IDEA? (1 of 2)</vt:lpstr>
      <vt:lpstr>How is a student’s individualized education provided under IDEA? (2 of 2)</vt:lpstr>
      <vt:lpstr>What role does Section 504 play in the provision of services to students with disabilities? </vt:lpstr>
      <vt:lpstr>Individualized Education: Plans and Programs</vt:lpstr>
      <vt:lpstr>4.5 IFSPs and IEPs </vt:lpstr>
      <vt:lpstr>What tools are used to ensure FAPE to children and students with disabilities? (1 of 2) </vt:lpstr>
      <vt:lpstr>What tools are used to ensure FAPE to children and students with disabilities? (2 of 2)</vt:lpstr>
      <vt:lpstr>Who should have access to IFSPs and IEPs?</vt:lpstr>
      <vt:lpstr>4.6 Basic Elements of IFSPs and IEPs </vt:lpstr>
      <vt:lpstr>What basic elements should every IFSP contain? (1 of 2)</vt:lpstr>
      <vt:lpstr>What basic elements should every IFSP contain? (2 of 2)</vt:lpstr>
      <vt:lpstr>What basic elements should every IEP contain? (1 of 3)</vt:lpstr>
      <vt:lpstr>What basic elements should every IEP contain? (2 of 3)</vt:lpstr>
      <vt:lpstr>What basic elements should every IEP contain? (3 of 3)</vt:lpstr>
      <vt:lpstr>4.7 Additional IEP Components for Behavior and Secondary Transition </vt:lpstr>
      <vt:lpstr>Are there additional plans that support and complement IEPs? </vt:lpstr>
      <vt:lpstr>What type of plan addresses students’ needs as they near the age of majority? (1 of 2)</vt:lpstr>
      <vt:lpstr>What type of plan addresses students’ needs as they near the age of majority? (2 of 2)</vt:lpstr>
      <vt:lpstr>4.8 School Years</vt:lpstr>
      <vt:lpstr>What are accommodations, and which students are entitled to such assistance? (1 of 2)</vt:lpstr>
      <vt:lpstr>What are accommodations, and which students are entitled to such assistance? (2 of 2)</vt:lpstr>
      <vt:lpstr>What are modifications, and how do they differ from accommodations? </vt:lpstr>
      <vt:lpstr>Services, Personnel, and Settings</vt:lpstr>
      <vt:lpstr>4.9 Individualized Services</vt:lpstr>
      <vt:lpstr>What special education services are available to students with disabilities &amp; their families?</vt:lpstr>
      <vt:lpstr>How are related services, FAPE, and individualized education connected? </vt:lpstr>
      <vt:lpstr>4.10 Specialized Personnel</vt:lpstr>
      <vt:lpstr>Who is responsible for the education of students with disabilities? </vt:lpstr>
      <vt:lpstr>What is the role of related service providers? (1 of 2)</vt:lpstr>
      <vt:lpstr>What is the role of related service providers? (2 of 2)</vt:lpstr>
      <vt:lpstr>4.11 Continuum of Settings</vt:lpstr>
      <vt:lpstr>Where do students with disabilities receive their education? </vt:lpstr>
      <vt:lpstr>How have the educational placements for students with disabilities changed? </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
  <dc:creator>Echo Swinford</dc:creator>
  <cp:lastModifiedBy>Lombardino,Linda J</cp:lastModifiedBy>
  <cp:revision>184</cp:revision>
  <dcterms:created xsi:type="dcterms:W3CDTF">2014-07-14T20:04:21Z</dcterms:created>
  <dcterms:modified xsi:type="dcterms:W3CDTF">2017-10-23T22:38:37Z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LatestUserAccountName">
    <vt:lpwstr>mmartir</vt:lpwstr>
  </property>
  <property fmtid="{D5CDD505-2E9C-101B-9397-08002B2CF9AE}" pid="3" name="Offisync_ServerID">
    <vt:lpwstr>7e960520-0e88-4f05-9fa0-24079b61e486</vt:lpwstr>
  </property>
  <property fmtid="{D5CDD505-2E9C-101B-9397-08002B2CF9AE}" pid="4" name="Jive_VersionGuid">
    <vt:lpwstr>a29e7db6-6b54-48a9-b809-4c099473a7bb</vt:lpwstr>
  </property>
  <property fmtid="{D5CDD505-2E9C-101B-9397-08002B2CF9AE}" pid="5" name="Offisync_UpdateToken">
    <vt:lpwstr>2</vt:lpwstr>
  </property>
  <property fmtid="{D5CDD505-2E9C-101B-9397-08002B2CF9AE}" pid="6" name="Offisync_ProviderInitializationData">
    <vt:lpwstr>https://neo.pearson.com</vt:lpwstr>
  </property>
  <property fmtid="{D5CDD505-2E9C-101B-9397-08002B2CF9AE}" pid="7" name="Offisync_UniqueId">
    <vt:lpwstr>669364</vt:lpwstr>
  </property>
</Properties>
</file>